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3" r:id="rId4"/>
    <p:sldId id="257" r:id="rId5"/>
    <p:sldId id="259" r:id="rId6"/>
    <p:sldId id="260" r:id="rId7"/>
    <p:sldId id="258" r:id="rId8"/>
    <p:sldId id="262" r:id="rId9"/>
    <p:sldId id="263" r:id="rId10"/>
    <p:sldId id="264" r:id="rId11"/>
    <p:sldId id="265" r:id="rId12"/>
    <p:sldId id="266" r:id="rId13"/>
    <p:sldId id="267" r:id="rId14"/>
    <p:sldId id="268" r:id="rId15"/>
    <p:sldId id="269" r:id="rId16"/>
    <p:sldId id="270" r:id="rId17"/>
    <p:sldId id="271" r:id="rId18"/>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273" autoAdjust="0"/>
  </p:normalViewPr>
  <p:slideViewPr>
    <p:cSldViewPr snapToGrid="0">
      <p:cViewPr varScale="1">
        <p:scale>
          <a:sx n="104" d="100"/>
          <a:sy n="104"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411563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324090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168117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353398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291740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CF031D4-5E9D-42D0-8CDA-A7452BA7FE2D}"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303774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CF031D4-5E9D-42D0-8CDA-A7452BA7FE2D}" type="datetimeFigureOut">
              <a:rPr lang="fr-FR" smtClean="0"/>
              <a:t>16/03/2023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2538030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CF031D4-5E9D-42D0-8CDA-A7452BA7FE2D}" type="datetimeFigureOut">
              <a:rPr lang="fr-FR" smtClean="0"/>
              <a:t>16/03/2023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199005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CF031D4-5E9D-42D0-8CDA-A7452BA7FE2D}" type="datetimeFigureOut">
              <a:rPr lang="fr-FR" smtClean="0"/>
              <a:t>16/03/2023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399546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CF031D4-5E9D-42D0-8CDA-A7452BA7FE2D}"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241167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CF031D4-5E9D-42D0-8CDA-A7452BA7FE2D}"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A85AA0-F977-49EE-82CB-20CEF82B43D6}" type="slidenum">
              <a:rPr lang="fr-FR" smtClean="0"/>
              <a:t>‹N°›</a:t>
            </a:fld>
            <a:endParaRPr lang="fr-FR"/>
          </a:p>
        </p:txBody>
      </p:sp>
    </p:spTree>
    <p:extLst>
      <p:ext uri="{BB962C8B-B14F-4D97-AF65-F5344CB8AC3E}">
        <p14:creationId xmlns:p14="http://schemas.microsoft.com/office/powerpoint/2010/main" val="610533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14000" b="-14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031D4-5E9D-42D0-8CDA-A7452BA7FE2D}" type="datetimeFigureOut">
              <a:rPr lang="fr-FR" smtClean="0"/>
              <a:t>16/03/2023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85AA0-F977-49EE-82CB-20CEF82B43D6}" type="slidenum">
              <a:rPr lang="fr-FR" smtClean="0"/>
              <a:t>‹N°›</a:t>
            </a:fld>
            <a:endParaRPr lang="fr-FR"/>
          </a:p>
        </p:txBody>
      </p:sp>
    </p:spTree>
    <p:extLst>
      <p:ext uri="{BB962C8B-B14F-4D97-AF65-F5344CB8AC3E}">
        <p14:creationId xmlns:p14="http://schemas.microsoft.com/office/powerpoint/2010/main" val="2205801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97280" y="182879"/>
            <a:ext cx="10084525" cy="769441"/>
          </a:xfrm>
          <a:prstGeom prst="rect">
            <a:avLst/>
          </a:prstGeom>
          <a:noFill/>
        </p:spPr>
        <p:txBody>
          <a:bodyPr wrap="square" rtlCol="0">
            <a:spAutoFit/>
          </a:bodyPr>
          <a:lstStyle/>
          <a:p>
            <a:r>
              <a:rPr lang="fr-FR" sz="4400" b="1" dirty="0"/>
              <a:t>Les communications de sécurité en mer</a:t>
            </a:r>
          </a:p>
        </p:txBody>
      </p:sp>
      <p:sp>
        <p:nvSpPr>
          <p:cNvPr id="6" name="ZoneTexte 5"/>
          <p:cNvSpPr txBox="1"/>
          <p:nvPr/>
        </p:nvSpPr>
        <p:spPr>
          <a:xfrm>
            <a:off x="1632857" y="1658982"/>
            <a:ext cx="4780539" cy="3970318"/>
          </a:xfrm>
          <a:prstGeom prst="rect">
            <a:avLst/>
          </a:prstGeom>
          <a:noFill/>
        </p:spPr>
        <p:txBody>
          <a:bodyPr wrap="none" rtlCol="0">
            <a:spAutoFit/>
          </a:bodyPr>
          <a:lstStyle/>
          <a:p>
            <a:pPr marL="342900" indent="-342900">
              <a:buAutoNum type="arabicPeriod"/>
            </a:pPr>
            <a:r>
              <a:rPr lang="fr-FR" sz="3600" b="1" dirty="0"/>
              <a:t> Le SMDSM</a:t>
            </a:r>
          </a:p>
          <a:p>
            <a:pPr marL="342900" indent="-342900">
              <a:buAutoNum type="arabicPeriod"/>
            </a:pPr>
            <a:endParaRPr lang="fr-FR" sz="3600" b="1" dirty="0"/>
          </a:p>
          <a:p>
            <a:pPr marL="342900" indent="-342900">
              <a:buAutoNum type="arabicPeriod"/>
            </a:pPr>
            <a:r>
              <a:rPr lang="fr-FR" sz="3600" b="1" dirty="0"/>
              <a:t>La veille active</a:t>
            </a:r>
          </a:p>
          <a:p>
            <a:pPr marL="342900" indent="-342900">
              <a:buFontTx/>
              <a:buAutoNum type="arabicPeriod"/>
            </a:pPr>
            <a:endParaRPr lang="fr-FR" sz="3600" b="1" dirty="0"/>
          </a:p>
          <a:p>
            <a:pPr marL="342900" indent="-342900">
              <a:buFontTx/>
              <a:buAutoNum type="arabicPeriod"/>
            </a:pPr>
            <a:r>
              <a:rPr lang="fr-FR" sz="3600" b="1" dirty="0"/>
              <a:t> L’alerte</a:t>
            </a:r>
          </a:p>
          <a:p>
            <a:pPr marL="342900" indent="-342900">
              <a:buFontTx/>
              <a:buAutoNum type="arabicPeriod"/>
            </a:pPr>
            <a:endParaRPr lang="fr-FR" sz="3600" b="1" dirty="0"/>
          </a:p>
          <a:p>
            <a:pPr marL="342900" indent="-342900">
              <a:buAutoNum type="arabicPeriod"/>
            </a:pPr>
            <a:r>
              <a:rPr lang="fr-FR" sz="3600" b="1" dirty="0"/>
              <a:t> Secours ou assistance</a:t>
            </a:r>
          </a:p>
        </p:txBody>
      </p:sp>
      <p:pic>
        <p:nvPicPr>
          <p:cNvPr id="2" name="Image 1"/>
          <p:cNvPicPr>
            <a:picLocks noChangeAspect="1"/>
          </p:cNvPicPr>
          <p:nvPr/>
        </p:nvPicPr>
        <p:blipFill>
          <a:blip r:embed="rId2"/>
          <a:stretch>
            <a:fillRect/>
          </a:stretch>
        </p:blipFill>
        <p:spPr>
          <a:xfrm>
            <a:off x="7522209" y="2736482"/>
            <a:ext cx="3453950" cy="1299931"/>
          </a:xfrm>
          <a:prstGeom prst="rect">
            <a:avLst/>
          </a:prstGeom>
        </p:spPr>
      </p:pic>
      <p:pic>
        <p:nvPicPr>
          <p:cNvPr id="3" name="Image 2"/>
          <p:cNvPicPr>
            <a:picLocks noChangeAspect="1"/>
          </p:cNvPicPr>
          <p:nvPr/>
        </p:nvPicPr>
        <p:blipFill>
          <a:blip r:embed="rId3"/>
          <a:stretch>
            <a:fillRect/>
          </a:stretch>
        </p:blipFill>
        <p:spPr>
          <a:xfrm>
            <a:off x="5735893" y="3644141"/>
            <a:ext cx="1646195" cy="1431474"/>
          </a:xfrm>
          <a:prstGeom prst="rect">
            <a:avLst/>
          </a:prstGeom>
        </p:spPr>
      </p:pic>
      <p:pic>
        <p:nvPicPr>
          <p:cNvPr id="5122" name="Picture 2" descr="Peut être une image de étendue d’ea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2209" y="4817923"/>
            <a:ext cx="1751158" cy="115974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1709FC6-9D6F-42A8-9850-63D9E30E41DD}"/>
              </a:ext>
            </a:extLst>
          </p:cNvPr>
          <p:cNvPicPr>
            <a:picLocks noChangeAspect="1"/>
          </p:cNvPicPr>
          <p:nvPr/>
        </p:nvPicPr>
        <p:blipFill>
          <a:blip r:embed="rId5"/>
          <a:stretch>
            <a:fillRect/>
          </a:stretch>
        </p:blipFill>
        <p:spPr>
          <a:xfrm>
            <a:off x="6863869" y="1239234"/>
            <a:ext cx="2723476" cy="1431475"/>
          </a:xfrm>
          <a:prstGeom prst="rect">
            <a:avLst/>
          </a:prstGeom>
        </p:spPr>
      </p:pic>
    </p:spTree>
    <p:extLst>
      <p:ext uri="{BB962C8B-B14F-4D97-AF65-F5344CB8AC3E}">
        <p14:creationId xmlns:p14="http://schemas.microsoft.com/office/powerpoint/2010/main" val="211238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sp>
        <p:nvSpPr>
          <p:cNvPr id="5" name="ZoneTexte 4"/>
          <p:cNvSpPr txBox="1"/>
          <p:nvPr/>
        </p:nvSpPr>
        <p:spPr>
          <a:xfrm>
            <a:off x="4597731" y="96186"/>
            <a:ext cx="2645789" cy="646331"/>
          </a:xfrm>
          <a:prstGeom prst="rect">
            <a:avLst/>
          </a:prstGeom>
          <a:noFill/>
        </p:spPr>
        <p:txBody>
          <a:bodyPr wrap="none" rtlCol="0">
            <a:spAutoFit/>
          </a:bodyPr>
          <a:lstStyle/>
          <a:p>
            <a:r>
              <a:rPr lang="fr-FR" sz="3600" b="1" dirty="0"/>
              <a:t>VHF canal 16</a:t>
            </a:r>
          </a:p>
        </p:txBody>
      </p:sp>
      <p:pic>
        <p:nvPicPr>
          <p:cNvPr id="3" name="Image 2"/>
          <p:cNvPicPr>
            <a:picLocks noChangeAspect="1"/>
          </p:cNvPicPr>
          <p:nvPr/>
        </p:nvPicPr>
        <p:blipFill>
          <a:blip r:embed="rId2"/>
          <a:stretch>
            <a:fillRect/>
          </a:stretch>
        </p:blipFill>
        <p:spPr>
          <a:xfrm>
            <a:off x="382820" y="1077453"/>
            <a:ext cx="11478253" cy="3687666"/>
          </a:xfrm>
          <a:prstGeom prst="rect">
            <a:avLst/>
          </a:prstGeom>
        </p:spPr>
      </p:pic>
      <p:sp>
        <p:nvSpPr>
          <p:cNvPr id="6" name="Rectangle 5"/>
          <p:cNvSpPr/>
          <p:nvPr/>
        </p:nvSpPr>
        <p:spPr>
          <a:xfrm>
            <a:off x="2755059" y="4908810"/>
            <a:ext cx="6096000" cy="1785104"/>
          </a:xfrm>
          <a:prstGeom prst="rect">
            <a:avLst/>
          </a:prstGeom>
        </p:spPr>
        <p:txBody>
          <a:bodyPr>
            <a:spAutoFit/>
          </a:bodyPr>
          <a:lstStyle/>
          <a:p>
            <a:r>
              <a:rPr lang="fr-FR" sz="2000" b="1" dirty="0"/>
              <a:t>Procédure envoi de message</a:t>
            </a:r>
          </a:p>
          <a:p>
            <a:r>
              <a:rPr lang="fr-FR" dirty="0"/>
              <a:t>→ « Type de message » (prononcé trois fois)</a:t>
            </a:r>
          </a:p>
          <a:p>
            <a:r>
              <a:rPr lang="fr-FR" dirty="0"/>
              <a:t>→ « ICI », en anglais « THIS IS »</a:t>
            </a:r>
          </a:p>
          <a:p>
            <a:r>
              <a:rPr lang="fr-FR" dirty="0"/>
              <a:t>→ le nom du navire (prononcé trois fois) </a:t>
            </a:r>
          </a:p>
          <a:p>
            <a:r>
              <a:rPr lang="fr-FR" dirty="0"/>
              <a:t>→ l’indicatif d’appel du navire (épelé une fois) </a:t>
            </a:r>
          </a:p>
          <a:p>
            <a:r>
              <a:rPr lang="fr-FR" dirty="0"/>
              <a:t>Suivra ensuite, le message de détresse :</a:t>
            </a:r>
          </a:p>
        </p:txBody>
      </p:sp>
    </p:spTree>
    <p:extLst>
      <p:ext uri="{BB962C8B-B14F-4D97-AF65-F5344CB8AC3E}">
        <p14:creationId xmlns:p14="http://schemas.microsoft.com/office/powerpoint/2010/main" val="913074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sp>
        <p:nvSpPr>
          <p:cNvPr id="5" name="ZoneTexte 4"/>
          <p:cNvSpPr txBox="1"/>
          <p:nvPr/>
        </p:nvSpPr>
        <p:spPr>
          <a:xfrm>
            <a:off x="4597731" y="96186"/>
            <a:ext cx="2645789" cy="646331"/>
          </a:xfrm>
          <a:prstGeom prst="rect">
            <a:avLst/>
          </a:prstGeom>
          <a:noFill/>
        </p:spPr>
        <p:txBody>
          <a:bodyPr wrap="none" rtlCol="0">
            <a:spAutoFit/>
          </a:bodyPr>
          <a:lstStyle/>
          <a:p>
            <a:r>
              <a:rPr lang="fr-FR" sz="3600" b="1" dirty="0"/>
              <a:t>VHF canal 16</a:t>
            </a:r>
          </a:p>
        </p:txBody>
      </p:sp>
      <p:pic>
        <p:nvPicPr>
          <p:cNvPr id="3074" name="Picture 2" descr="http://www.blog.coliglote.com/wp-content/uploads/2020/06/Alphabet-radio-NomadJunk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05" y="1748517"/>
            <a:ext cx="4905375" cy="48482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5484763" y="4433887"/>
            <a:ext cx="5660138" cy="1162520"/>
          </a:xfrm>
          <a:prstGeom prst="rect">
            <a:avLst/>
          </a:prstGeom>
        </p:spPr>
      </p:pic>
      <p:sp>
        <p:nvSpPr>
          <p:cNvPr id="7" name="Rectangle 6"/>
          <p:cNvSpPr/>
          <p:nvPr/>
        </p:nvSpPr>
        <p:spPr>
          <a:xfrm>
            <a:off x="5484763" y="2712834"/>
            <a:ext cx="6096000" cy="1569660"/>
          </a:xfrm>
          <a:prstGeom prst="rect">
            <a:avLst/>
          </a:prstGeom>
        </p:spPr>
        <p:txBody>
          <a:bodyPr>
            <a:spAutoFit/>
          </a:bodyPr>
          <a:lstStyle/>
          <a:p>
            <a:r>
              <a:rPr lang="fr-FR" sz="2400" b="1" dirty="0"/>
              <a:t>Fonctionnement en SIMPLEX</a:t>
            </a:r>
          </a:p>
          <a:p>
            <a:r>
              <a:rPr lang="fr-FR" dirty="0"/>
              <a:t>Une même fréquence est utilisée à l’émission comme à la réception (c’est le cas notamment des voies navire – navire). Il faut que chacun communique en alternance pour se comprendre</a:t>
            </a:r>
          </a:p>
        </p:txBody>
      </p:sp>
      <p:sp>
        <p:nvSpPr>
          <p:cNvPr id="8" name="Rectangle 7"/>
          <p:cNvSpPr/>
          <p:nvPr/>
        </p:nvSpPr>
        <p:spPr>
          <a:xfrm>
            <a:off x="1172767" y="1286852"/>
            <a:ext cx="3084049" cy="461665"/>
          </a:xfrm>
          <a:prstGeom prst="rect">
            <a:avLst/>
          </a:prstGeom>
        </p:spPr>
        <p:txBody>
          <a:bodyPr wrap="none">
            <a:spAutoFit/>
          </a:bodyPr>
          <a:lstStyle/>
          <a:p>
            <a:r>
              <a:rPr lang="fr-FR" sz="2400" b="1" dirty="0"/>
              <a:t>Alphabet international</a:t>
            </a:r>
          </a:p>
        </p:txBody>
      </p:sp>
    </p:spTree>
    <p:extLst>
      <p:ext uri="{BB962C8B-B14F-4D97-AF65-F5344CB8AC3E}">
        <p14:creationId xmlns:p14="http://schemas.microsoft.com/office/powerpoint/2010/main" val="171385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343" y="0"/>
            <a:ext cx="3935791" cy="2055535"/>
          </a:xfrm>
          <a:prstGeom prst="rect">
            <a:avLst/>
          </a:prstGeom>
        </p:spPr>
      </p:pic>
      <p:sp>
        <p:nvSpPr>
          <p:cNvPr id="7" name="ZoneTexte 6"/>
          <p:cNvSpPr txBox="1"/>
          <p:nvPr/>
        </p:nvSpPr>
        <p:spPr>
          <a:xfrm>
            <a:off x="4454413" y="203908"/>
            <a:ext cx="2808269" cy="523220"/>
          </a:xfrm>
          <a:prstGeom prst="rect">
            <a:avLst/>
          </a:prstGeom>
          <a:noFill/>
        </p:spPr>
        <p:txBody>
          <a:bodyPr wrap="none" rtlCol="0">
            <a:spAutoFit/>
          </a:bodyPr>
          <a:lstStyle/>
          <a:p>
            <a:r>
              <a:rPr lang="fr-FR" sz="2800" b="1" dirty="0"/>
              <a:t>VHF ASN canal 70</a:t>
            </a:r>
          </a:p>
        </p:txBody>
      </p:sp>
      <p:sp>
        <p:nvSpPr>
          <p:cNvPr id="11" name="Rectangle 10"/>
          <p:cNvSpPr/>
          <p:nvPr/>
        </p:nvSpPr>
        <p:spPr>
          <a:xfrm>
            <a:off x="262105" y="1082727"/>
            <a:ext cx="6944291" cy="1384995"/>
          </a:xfrm>
          <a:prstGeom prst="rect">
            <a:avLst/>
          </a:prstGeom>
        </p:spPr>
        <p:txBody>
          <a:bodyPr wrap="square">
            <a:spAutoFit/>
          </a:bodyPr>
          <a:lstStyle/>
          <a:p>
            <a:r>
              <a:rPr lang="fr-FR" sz="2400" b="1" dirty="0"/>
              <a:t>Numéro MMSI : Identité du service mobile maritime</a:t>
            </a:r>
          </a:p>
          <a:p>
            <a:endParaRPr lang="fr-FR" sz="2400" b="1" dirty="0"/>
          </a:p>
          <a:p>
            <a:r>
              <a:rPr lang="fr-FR" dirty="0"/>
              <a:t>Un numéro unique est attribué à un bateau, ce numéro est rattaché a toutes les caractéristiques du bateau</a:t>
            </a:r>
          </a:p>
        </p:txBody>
      </p:sp>
      <p:sp>
        <p:nvSpPr>
          <p:cNvPr id="17" name="Rectangle 16"/>
          <p:cNvSpPr/>
          <p:nvPr/>
        </p:nvSpPr>
        <p:spPr>
          <a:xfrm>
            <a:off x="166976" y="3918987"/>
            <a:ext cx="4192308" cy="2123658"/>
          </a:xfrm>
          <a:prstGeom prst="rect">
            <a:avLst/>
          </a:prstGeom>
        </p:spPr>
        <p:txBody>
          <a:bodyPr wrap="square">
            <a:spAutoFit/>
          </a:bodyPr>
          <a:lstStyle/>
          <a:p>
            <a:r>
              <a:rPr lang="fr-FR" sz="2400" b="1" dirty="0"/>
              <a:t>ASN : Appel sélectif numérique</a:t>
            </a:r>
          </a:p>
          <a:p>
            <a:endParaRPr lang="fr-FR" dirty="0"/>
          </a:p>
          <a:p>
            <a:r>
              <a:rPr lang="fr-FR" dirty="0"/>
              <a:t>Sur le canal 70, la VHF ASN peut émettre un message en indiquant :</a:t>
            </a:r>
          </a:p>
          <a:p>
            <a:pPr marL="285750" indent="-285750">
              <a:buFontTx/>
              <a:buChar char="-"/>
            </a:pPr>
            <a:r>
              <a:rPr lang="fr-FR" dirty="0"/>
              <a:t>Le numéro MMSI</a:t>
            </a:r>
          </a:p>
          <a:p>
            <a:pPr marL="285750" indent="-285750">
              <a:buFontTx/>
              <a:buChar char="-"/>
            </a:pPr>
            <a:r>
              <a:rPr lang="fr-FR" dirty="0"/>
              <a:t>La position GPS</a:t>
            </a:r>
          </a:p>
          <a:p>
            <a:pPr marL="285750" indent="-285750">
              <a:buFontTx/>
              <a:buChar char="-"/>
            </a:pPr>
            <a:r>
              <a:rPr lang="fr-FR" dirty="0"/>
              <a:t>Une alerte détaillée </a:t>
            </a:r>
          </a:p>
        </p:txBody>
      </p:sp>
      <p:pic>
        <p:nvPicPr>
          <p:cNvPr id="14" name="Image 13"/>
          <p:cNvPicPr>
            <a:picLocks noChangeAspect="1"/>
          </p:cNvPicPr>
          <p:nvPr/>
        </p:nvPicPr>
        <p:blipFill>
          <a:blip r:embed="rId3"/>
          <a:stretch>
            <a:fillRect/>
          </a:stretch>
        </p:blipFill>
        <p:spPr>
          <a:xfrm>
            <a:off x="4359284" y="3103632"/>
            <a:ext cx="7832716" cy="3754368"/>
          </a:xfrm>
          <a:prstGeom prst="rect">
            <a:avLst/>
          </a:prstGeom>
        </p:spPr>
      </p:pic>
      <p:sp>
        <p:nvSpPr>
          <p:cNvPr id="16" name="Rectangle 15"/>
          <p:cNvSpPr/>
          <p:nvPr/>
        </p:nvSpPr>
        <p:spPr>
          <a:xfrm>
            <a:off x="7094707" y="2467722"/>
            <a:ext cx="2117054" cy="523220"/>
          </a:xfrm>
          <a:prstGeom prst="rect">
            <a:avLst/>
          </a:prstGeom>
        </p:spPr>
        <p:txBody>
          <a:bodyPr wrap="none">
            <a:spAutoFit/>
          </a:bodyPr>
          <a:lstStyle/>
          <a:p>
            <a:r>
              <a:rPr lang="fr-FR" sz="2800" b="1" dirty="0"/>
              <a:t>Type d’alerte</a:t>
            </a:r>
          </a:p>
        </p:txBody>
      </p:sp>
    </p:spTree>
    <p:extLst>
      <p:ext uri="{BB962C8B-B14F-4D97-AF65-F5344CB8AC3E}">
        <p14:creationId xmlns:p14="http://schemas.microsoft.com/office/powerpoint/2010/main" val="4002928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8" name="Image 7"/>
          <p:cNvPicPr>
            <a:picLocks noChangeAspect="1"/>
          </p:cNvPicPr>
          <p:nvPr/>
        </p:nvPicPr>
        <p:blipFill>
          <a:blip r:embed="rId2"/>
          <a:stretch>
            <a:fillRect/>
          </a:stretch>
        </p:blipFill>
        <p:spPr>
          <a:xfrm>
            <a:off x="9419382" y="96186"/>
            <a:ext cx="2625294" cy="1654237"/>
          </a:xfrm>
          <a:prstGeom prst="rect">
            <a:avLst/>
          </a:prstGeom>
        </p:spPr>
      </p:pic>
      <p:sp>
        <p:nvSpPr>
          <p:cNvPr id="9" name="ZoneTexte 8"/>
          <p:cNvSpPr txBox="1"/>
          <p:nvPr/>
        </p:nvSpPr>
        <p:spPr>
          <a:xfrm>
            <a:off x="4387310" y="280852"/>
            <a:ext cx="3368230" cy="584775"/>
          </a:xfrm>
          <a:prstGeom prst="rect">
            <a:avLst/>
          </a:prstGeom>
          <a:noFill/>
        </p:spPr>
        <p:txBody>
          <a:bodyPr wrap="none" rtlCol="0">
            <a:spAutoFit/>
          </a:bodyPr>
          <a:lstStyle/>
          <a:p>
            <a:r>
              <a:rPr lang="fr-FR" sz="3200" b="1" dirty="0"/>
              <a:t>Smartphone n°196</a:t>
            </a:r>
          </a:p>
        </p:txBody>
      </p:sp>
      <p:pic>
        <p:nvPicPr>
          <p:cNvPr id="6146" name="Picture 2" descr="https://pbs.twimg.com/media/EB69m1DXYAAhP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4" y="1261924"/>
            <a:ext cx="3852695" cy="53915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banquedesterritoires.fr/sites/default/files/styles/landscape_auto_crop/public/2021-06/erfgdfgsdfgsdfgitre-1.jpg?itok=7e9rfIs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982" y="3353193"/>
            <a:ext cx="4925675" cy="35048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87310" y="2116041"/>
            <a:ext cx="7657366" cy="1015663"/>
          </a:xfrm>
          <a:prstGeom prst="rect">
            <a:avLst/>
          </a:prstGeom>
        </p:spPr>
        <p:txBody>
          <a:bodyPr wrap="square">
            <a:spAutoFit/>
          </a:bodyPr>
          <a:lstStyle/>
          <a:p>
            <a:r>
              <a:rPr lang="fr-FR" sz="2400" b="1" dirty="0"/>
              <a:t>Le 196 est le numéro direct d’appel pour un secours en mer</a:t>
            </a:r>
          </a:p>
          <a:p>
            <a:r>
              <a:rPr lang="fr-FR" dirty="0"/>
              <a:t>Les autres numéros fonctionnent aussi mais ne sont pas directs, il faudra un transfert d’appel et un temps d’attente plus long</a:t>
            </a:r>
          </a:p>
        </p:txBody>
      </p:sp>
    </p:spTree>
    <p:extLst>
      <p:ext uri="{BB962C8B-B14F-4D97-AF65-F5344CB8AC3E}">
        <p14:creationId xmlns:p14="http://schemas.microsoft.com/office/powerpoint/2010/main" val="201842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1026" name="Picture 2" descr="https://www.furuno.fr/images/PhotosProduits/5782_OSL-EPIRB-1-Pro-Fro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954" y="3717794"/>
            <a:ext cx="1934256" cy="193425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4552571" y="173130"/>
            <a:ext cx="3250185" cy="584775"/>
          </a:xfrm>
          <a:prstGeom prst="rect">
            <a:avLst/>
          </a:prstGeom>
          <a:noFill/>
        </p:spPr>
        <p:txBody>
          <a:bodyPr wrap="none" rtlCol="0">
            <a:spAutoFit/>
          </a:bodyPr>
          <a:lstStyle/>
          <a:p>
            <a:r>
              <a:rPr lang="fr-FR" sz="3200" b="1" dirty="0"/>
              <a:t>Balise de détresse</a:t>
            </a:r>
          </a:p>
        </p:txBody>
      </p:sp>
      <p:pic>
        <p:nvPicPr>
          <p:cNvPr id="8194" name="Picture 2" descr="https://gmdsstesters.com/images/radio-survey/epirbs-with-gn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188" y="2511844"/>
            <a:ext cx="6276340" cy="43461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66975" y="1634874"/>
            <a:ext cx="2981173" cy="1200329"/>
          </a:xfrm>
          <a:prstGeom prst="rect">
            <a:avLst/>
          </a:prstGeom>
        </p:spPr>
        <p:txBody>
          <a:bodyPr wrap="square">
            <a:spAutoFit/>
          </a:bodyPr>
          <a:lstStyle/>
          <a:p>
            <a:r>
              <a:rPr lang="fr-FR" sz="2400" b="1" dirty="0"/>
              <a:t>La balise trouve sa position avec le réseau GPS</a:t>
            </a:r>
          </a:p>
        </p:txBody>
      </p:sp>
      <p:sp>
        <p:nvSpPr>
          <p:cNvPr id="11" name="Rectangle 10"/>
          <p:cNvSpPr/>
          <p:nvPr/>
        </p:nvSpPr>
        <p:spPr>
          <a:xfrm>
            <a:off x="3021311" y="2034984"/>
            <a:ext cx="4884094" cy="400110"/>
          </a:xfrm>
          <a:prstGeom prst="rect">
            <a:avLst/>
          </a:prstGeom>
        </p:spPr>
        <p:txBody>
          <a:bodyPr wrap="none">
            <a:spAutoFit/>
          </a:bodyPr>
          <a:lstStyle/>
          <a:p>
            <a:r>
              <a:rPr lang="en-US" sz="2000" b="1" dirty="0"/>
              <a:t>Emergency Position Indicating Radio Beacon</a:t>
            </a:r>
            <a:endParaRPr lang="fr-FR" sz="2000" b="1" dirty="0"/>
          </a:p>
        </p:txBody>
      </p:sp>
      <p:sp>
        <p:nvSpPr>
          <p:cNvPr id="19" name="Rectangle 18"/>
          <p:cNvSpPr/>
          <p:nvPr/>
        </p:nvSpPr>
        <p:spPr>
          <a:xfrm>
            <a:off x="8830070" y="5090347"/>
            <a:ext cx="2981173" cy="830997"/>
          </a:xfrm>
          <a:prstGeom prst="rect">
            <a:avLst/>
          </a:prstGeom>
        </p:spPr>
        <p:txBody>
          <a:bodyPr wrap="square">
            <a:spAutoFit/>
          </a:bodyPr>
          <a:lstStyle/>
          <a:p>
            <a:r>
              <a:rPr lang="fr-FR" sz="2400" b="1" dirty="0"/>
              <a:t>121,5Mhz : fréquence aéronautique</a:t>
            </a:r>
          </a:p>
        </p:txBody>
      </p:sp>
      <p:pic>
        <p:nvPicPr>
          <p:cNvPr id="8196" name="Picture 4" descr="https://media.bateaux.com/src/images/news/articles/ima-image-344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1817" y="0"/>
            <a:ext cx="2550183" cy="170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08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8305" y="96186"/>
            <a:ext cx="3238637" cy="2159091"/>
          </a:xfrm>
          <a:prstGeom prst="rect">
            <a:avLst/>
          </a:prstGeom>
        </p:spPr>
      </p:pic>
      <p:sp>
        <p:nvSpPr>
          <p:cNvPr id="15" name="ZoneTexte 14"/>
          <p:cNvSpPr txBox="1"/>
          <p:nvPr/>
        </p:nvSpPr>
        <p:spPr>
          <a:xfrm>
            <a:off x="4310621" y="203908"/>
            <a:ext cx="3138744" cy="523220"/>
          </a:xfrm>
          <a:prstGeom prst="rect">
            <a:avLst/>
          </a:prstGeom>
          <a:noFill/>
        </p:spPr>
        <p:txBody>
          <a:bodyPr wrap="none" rtlCol="0">
            <a:spAutoFit/>
          </a:bodyPr>
          <a:lstStyle/>
          <a:p>
            <a:r>
              <a:rPr lang="fr-FR" sz="2800" b="1" dirty="0"/>
              <a:t>Téléphone </a:t>
            </a:r>
            <a:r>
              <a:rPr lang="fr-FR" sz="2800" b="1" dirty="0" err="1"/>
              <a:t>Inmarsat</a:t>
            </a:r>
            <a:endParaRPr lang="fr-FR" sz="2800" b="1" dirty="0"/>
          </a:p>
        </p:txBody>
      </p:sp>
      <p:pic>
        <p:nvPicPr>
          <p:cNvPr id="9218" name="Picture 2" descr="https://www.fao.org/3/Y4447E/y4447e0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738" y="2255276"/>
            <a:ext cx="8329399" cy="46027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80911" y="1302964"/>
            <a:ext cx="6096000" cy="738664"/>
          </a:xfrm>
          <a:prstGeom prst="rect">
            <a:avLst/>
          </a:prstGeom>
        </p:spPr>
        <p:txBody>
          <a:bodyPr>
            <a:spAutoFit/>
          </a:bodyPr>
          <a:lstStyle/>
          <a:p>
            <a:r>
              <a:rPr lang="fr-FR" sz="2400" b="1" dirty="0"/>
              <a:t>Communication par satellite</a:t>
            </a:r>
          </a:p>
          <a:p>
            <a:r>
              <a:rPr lang="fr-FR" dirty="0"/>
              <a:t>En navigation hauturière la portée des VHF est dépassée</a:t>
            </a:r>
          </a:p>
        </p:txBody>
      </p:sp>
    </p:spTree>
    <p:extLst>
      <p:ext uri="{BB962C8B-B14F-4D97-AF65-F5344CB8AC3E}">
        <p14:creationId xmlns:p14="http://schemas.microsoft.com/office/powerpoint/2010/main" val="410453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1028" name="Picture 4" descr="https://snsm-bandol.org/wp-content/uploads/2017/12/cropped-24130100_1769430749743554_8768663783069030005_o_petitecr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4793" y="29706"/>
            <a:ext cx="3807207" cy="228242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936143" y="96186"/>
            <a:ext cx="3564374" cy="584775"/>
          </a:xfrm>
          <a:prstGeom prst="rect">
            <a:avLst/>
          </a:prstGeom>
          <a:noFill/>
        </p:spPr>
        <p:txBody>
          <a:bodyPr wrap="none" rtlCol="0">
            <a:spAutoFit/>
          </a:bodyPr>
          <a:lstStyle/>
          <a:p>
            <a:r>
              <a:rPr lang="fr-FR" sz="3200" b="1" dirty="0"/>
              <a:t>Signaux de détresse</a:t>
            </a:r>
          </a:p>
        </p:txBody>
      </p:sp>
      <p:pic>
        <p:nvPicPr>
          <p:cNvPr id="11" name="Image 10"/>
          <p:cNvPicPr>
            <a:picLocks noChangeAspect="1"/>
          </p:cNvPicPr>
          <p:nvPr/>
        </p:nvPicPr>
        <p:blipFill rotWithShape="1">
          <a:blip r:embed="rId3"/>
          <a:srcRect l="873" t="669" r="1020" b="-1"/>
          <a:stretch/>
        </p:blipFill>
        <p:spPr>
          <a:xfrm>
            <a:off x="1841863" y="888274"/>
            <a:ext cx="6283234" cy="5812972"/>
          </a:xfrm>
          <a:prstGeom prst="rect">
            <a:avLst/>
          </a:prstGeom>
        </p:spPr>
      </p:pic>
      <p:pic>
        <p:nvPicPr>
          <p:cNvPr id="10242" name="Picture 2" descr="https://mersetbateaux.com/wp-content/uploads/2016/01/coffret-fus%C3%A9es-de-d%C3%A9tres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582" y="4389119"/>
            <a:ext cx="3095898" cy="220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4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2242152" cy="369332"/>
          </a:xfrm>
          <a:prstGeom prst="rect">
            <a:avLst/>
          </a:prstGeom>
        </p:spPr>
        <p:txBody>
          <a:bodyPr wrap="none">
            <a:spAutoFit/>
          </a:bodyPr>
          <a:lstStyle/>
          <a:p>
            <a:r>
              <a:rPr lang="fr-FR" b="1" dirty="0"/>
              <a:t>Secours ou assistance</a:t>
            </a:r>
          </a:p>
        </p:txBody>
      </p:sp>
      <p:pic>
        <p:nvPicPr>
          <p:cNvPr id="1028" name="Picture 4" descr="https://snsm-bandol.org/wp-content/uploads/2017/12/cropped-24130100_1769430749743554_8768663783069030005_o_petitecr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4793" y="29706"/>
            <a:ext cx="3807207" cy="228242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936143" y="96186"/>
            <a:ext cx="3850606" cy="584775"/>
          </a:xfrm>
          <a:prstGeom prst="rect">
            <a:avLst/>
          </a:prstGeom>
          <a:noFill/>
        </p:spPr>
        <p:txBody>
          <a:bodyPr wrap="none" rtlCol="0">
            <a:spAutoFit/>
          </a:bodyPr>
          <a:lstStyle/>
          <a:p>
            <a:r>
              <a:rPr lang="fr-FR" sz="3200" b="1" dirty="0"/>
              <a:t>Obligation de secours</a:t>
            </a:r>
          </a:p>
        </p:txBody>
      </p:sp>
      <p:sp>
        <p:nvSpPr>
          <p:cNvPr id="3" name="Rectangle 2"/>
          <p:cNvSpPr/>
          <p:nvPr/>
        </p:nvSpPr>
        <p:spPr>
          <a:xfrm>
            <a:off x="116120" y="1212279"/>
            <a:ext cx="8081555" cy="1754326"/>
          </a:xfrm>
          <a:prstGeom prst="rect">
            <a:avLst/>
          </a:prstGeom>
        </p:spPr>
        <p:txBody>
          <a:bodyPr wrap="square">
            <a:spAutoFit/>
          </a:bodyPr>
          <a:lstStyle/>
          <a:p>
            <a:r>
              <a:rPr lang="fr-FR" sz="2800" b="1" dirty="0"/>
              <a:t>Sauvetage des personnes</a:t>
            </a:r>
          </a:p>
          <a:p>
            <a:r>
              <a:rPr lang="fr-FR" sz="2000" dirty="0"/>
              <a:t>Selon les dispositions du droit maritime international, tout capitaine a obligation, autant qu’il peut le faire sans danger sérieux pour son navire, son équipage et ses passagers, de porter secours à toute personne en danger de se perdre en mer. Tout manquement à cette obligation est réprimé par la loi.</a:t>
            </a:r>
          </a:p>
        </p:txBody>
      </p:sp>
      <p:sp>
        <p:nvSpPr>
          <p:cNvPr id="4" name="Rectangle 3"/>
          <p:cNvSpPr/>
          <p:nvPr/>
        </p:nvSpPr>
        <p:spPr>
          <a:xfrm>
            <a:off x="116120" y="3051646"/>
            <a:ext cx="7492166" cy="1323439"/>
          </a:xfrm>
          <a:prstGeom prst="rect">
            <a:avLst/>
          </a:prstGeom>
        </p:spPr>
        <p:txBody>
          <a:bodyPr wrap="square">
            <a:spAutoFit/>
          </a:bodyPr>
          <a:lstStyle/>
          <a:p>
            <a:r>
              <a:rPr lang="fr-FR" sz="2000" dirty="0"/>
              <a:t>Aucune rémunération ne peut être demandée au titre du sauvetage des personnes Le sauvetage est une action destinée à récupérer des personnes en détresse, à leur donner les soins initiaux, médicaux ou autres, et à les mettre en lieu sûr.</a:t>
            </a:r>
          </a:p>
        </p:txBody>
      </p:sp>
      <p:sp>
        <p:nvSpPr>
          <p:cNvPr id="6" name="Rectangle 5"/>
          <p:cNvSpPr/>
          <p:nvPr/>
        </p:nvSpPr>
        <p:spPr>
          <a:xfrm>
            <a:off x="116120" y="4809614"/>
            <a:ext cx="11932445" cy="1815882"/>
          </a:xfrm>
          <a:prstGeom prst="rect">
            <a:avLst/>
          </a:prstGeom>
        </p:spPr>
        <p:txBody>
          <a:bodyPr wrap="square">
            <a:spAutoFit/>
          </a:bodyPr>
          <a:lstStyle/>
          <a:p>
            <a:r>
              <a:rPr lang="fr-FR" sz="2800" b="1" dirty="0"/>
              <a:t>Assistance</a:t>
            </a:r>
          </a:p>
          <a:p>
            <a:r>
              <a:rPr lang="fr-FR" sz="2000" dirty="0"/>
              <a:t>L’assistance est portée à un navire en danger de se perdre, que le péril soit imminent ou non. L’action d’assistance ouvre droit pour l’assistant à une rémunération fixée selon des critères spécifiques définis par la législation : la rémunération due tient compte des circonstances, des efforts et des moyens engagés, de la valeur des biens et des résultats obtenus. </a:t>
            </a:r>
          </a:p>
        </p:txBody>
      </p:sp>
    </p:spTree>
    <p:extLst>
      <p:ext uri="{BB962C8B-B14F-4D97-AF65-F5344CB8AC3E}">
        <p14:creationId xmlns:p14="http://schemas.microsoft.com/office/powerpoint/2010/main" val="298894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49BED-002C-47BE-A568-9D447F3692AA}"/>
              </a:ext>
            </a:extLst>
          </p:cNvPr>
          <p:cNvSpPr/>
          <p:nvPr/>
        </p:nvSpPr>
        <p:spPr>
          <a:xfrm>
            <a:off x="4234999" y="146736"/>
            <a:ext cx="2710999" cy="769441"/>
          </a:xfrm>
          <a:prstGeom prst="rect">
            <a:avLst/>
          </a:prstGeom>
        </p:spPr>
        <p:txBody>
          <a:bodyPr wrap="none">
            <a:spAutoFit/>
          </a:bodyPr>
          <a:lstStyle/>
          <a:p>
            <a:r>
              <a:rPr lang="fr-FR" sz="4400" b="1" dirty="0"/>
              <a:t>Le SMDSM</a:t>
            </a:r>
          </a:p>
        </p:txBody>
      </p:sp>
      <p:sp>
        <p:nvSpPr>
          <p:cNvPr id="5" name="ZoneTexte 4">
            <a:extLst>
              <a:ext uri="{FF2B5EF4-FFF2-40B4-BE49-F238E27FC236}">
                <a16:creationId xmlns:a16="http://schemas.microsoft.com/office/drawing/2014/main" id="{3A95AF4C-4515-4085-8687-8200A234FF85}"/>
              </a:ext>
            </a:extLst>
          </p:cNvPr>
          <p:cNvSpPr txBox="1"/>
          <p:nvPr/>
        </p:nvSpPr>
        <p:spPr>
          <a:xfrm>
            <a:off x="2843868" y="818885"/>
            <a:ext cx="5723233" cy="523220"/>
          </a:xfrm>
          <a:prstGeom prst="rect">
            <a:avLst/>
          </a:prstGeom>
          <a:noFill/>
        </p:spPr>
        <p:txBody>
          <a:bodyPr wrap="none" rtlCol="0">
            <a:spAutoFit/>
          </a:bodyPr>
          <a:lstStyle/>
          <a:p>
            <a:r>
              <a:rPr lang="fr-FR" sz="2800" b="1" dirty="0">
                <a:solidFill>
                  <a:srgbClr val="FF0000"/>
                </a:solidFill>
              </a:rPr>
              <a:t>S</a:t>
            </a:r>
            <a:r>
              <a:rPr lang="fr-FR" sz="2800" b="1" dirty="0"/>
              <a:t>ystème </a:t>
            </a:r>
            <a:r>
              <a:rPr lang="fr-FR" sz="2800" b="1" dirty="0">
                <a:solidFill>
                  <a:srgbClr val="FF0000"/>
                </a:solidFill>
              </a:rPr>
              <a:t>M</a:t>
            </a:r>
            <a:r>
              <a:rPr lang="fr-FR" sz="2800" b="1" dirty="0"/>
              <a:t>ondial de </a:t>
            </a:r>
            <a:r>
              <a:rPr lang="fr-FR" sz="2800" b="1" dirty="0">
                <a:solidFill>
                  <a:srgbClr val="FF0000"/>
                </a:solidFill>
              </a:rPr>
              <a:t>D</a:t>
            </a:r>
            <a:r>
              <a:rPr lang="fr-FR" sz="2800" b="1" dirty="0"/>
              <a:t>étresse en </a:t>
            </a:r>
            <a:r>
              <a:rPr lang="fr-FR" sz="2800" b="1" dirty="0">
                <a:solidFill>
                  <a:srgbClr val="FF0000"/>
                </a:solidFill>
              </a:rPr>
              <a:t>M</a:t>
            </a:r>
            <a:r>
              <a:rPr lang="fr-FR" sz="2800" b="1" dirty="0"/>
              <a:t>er</a:t>
            </a:r>
          </a:p>
        </p:txBody>
      </p:sp>
      <p:sp>
        <p:nvSpPr>
          <p:cNvPr id="6" name="Rectangle 5">
            <a:extLst>
              <a:ext uri="{FF2B5EF4-FFF2-40B4-BE49-F238E27FC236}">
                <a16:creationId xmlns:a16="http://schemas.microsoft.com/office/drawing/2014/main" id="{9D15C26B-97F0-4311-B53F-7A826D23AAB2}"/>
              </a:ext>
            </a:extLst>
          </p:cNvPr>
          <p:cNvSpPr/>
          <p:nvPr/>
        </p:nvSpPr>
        <p:spPr>
          <a:xfrm>
            <a:off x="4627734" y="1203605"/>
            <a:ext cx="1925527" cy="769441"/>
          </a:xfrm>
          <a:prstGeom prst="rect">
            <a:avLst/>
          </a:prstGeom>
        </p:spPr>
        <p:txBody>
          <a:bodyPr wrap="none">
            <a:spAutoFit/>
          </a:bodyPr>
          <a:lstStyle/>
          <a:p>
            <a:r>
              <a:rPr lang="fr-FR" sz="4400" b="1" dirty="0"/>
              <a:t>GMDSS</a:t>
            </a:r>
          </a:p>
        </p:txBody>
      </p:sp>
      <p:sp>
        <p:nvSpPr>
          <p:cNvPr id="7" name="ZoneTexte 6">
            <a:extLst>
              <a:ext uri="{FF2B5EF4-FFF2-40B4-BE49-F238E27FC236}">
                <a16:creationId xmlns:a16="http://schemas.microsoft.com/office/drawing/2014/main" id="{EEEC0218-2458-495F-A4E2-962CD796178D}"/>
              </a:ext>
            </a:extLst>
          </p:cNvPr>
          <p:cNvSpPr txBox="1"/>
          <p:nvPr/>
        </p:nvSpPr>
        <p:spPr>
          <a:xfrm>
            <a:off x="2843868" y="1868907"/>
            <a:ext cx="6366615" cy="523220"/>
          </a:xfrm>
          <a:prstGeom prst="rect">
            <a:avLst/>
          </a:prstGeom>
          <a:noFill/>
        </p:spPr>
        <p:txBody>
          <a:bodyPr wrap="none" rtlCol="0">
            <a:spAutoFit/>
          </a:bodyPr>
          <a:lstStyle/>
          <a:p>
            <a:r>
              <a:rPr lang="fr-FR" sz="2800" b="1" dirty="0">
                <a:solidFill>
                  <a:srgbClr val="FF0000"/>
                </a:solidFill>
              </a:rPr>
              <a:t>G</a:t>
            </a:r>
            <a:r>
              <a:rPr lang="fr-FR" sz="2800" b="1" dirty="0"/>
              <a:t>lobal Marine </a:t>
            </a:r>
            <a:r>
              <a:rPr lang="fr-FR" sz="2800" b="1" dirty="0" err="1"/>
              <a:t>Distress</a:t>
            </a:r>
            <a:r>
              <a:rPr lang="fr-FR" sz="2800" b="1" dirty="0"/>
              <a:t> and </a:t>
            </a:r>
            <a:r>
              <a:rPr lang="fr-FR" sz="2800" b="1" dirty="0" err="1"/>
              <a:t>Safety</a:t>
            </a:r>
            <a:r>
              <a:rPr lang="fr-FR" sz="2800" b="1" dirty="0"/>
              <a:t> System</a:t>
            </a:r>
          </a:p>
        </p:txBody>
      </p:sp>
      <p:sp>
        <p:nvSpPr>
          <p:cNvPr id="9" name="ZoneTexte 8">
            <a:extLst>
              <a:ext uri="{FF2B5EF4-FFF2-40B4-BE49-F238E27FC236}">
                <a16:creationId xmlns:a16="http://schemas.microsoft.com/office/drawing/2014/main" id="{3FB34AFF-8466-407A-8C13-581A39B06026}"/>
              </a:ext>
            </a:extLst>
          </p:cNvPr>
          <p:cNvSpPr txBox="1"/>
          <p:nvPr/>
        </p:nvSpPr>
        <p:spPr>
          <a:xfrm>
            <a:off x="671119" y="2696385"/>
            <a:ext cx="10947633" cy="1200329"/>
          </a:xfrm>
          <a:prstGeom prst="rect">
            <a:avLst/>
          </a:prstGeom>
          <a:noFill/>
        </p:spPr>
        <p:txBody>
          <a:bodyPr wrap="square">
            <a:spAutoFit/>
          </a:bodyPr>
          <a:lstStyle/>
          <a:p>
            <a:r>
              <a:rPr lang="fr-FR" dirty="0"/>
              <a:t>Le </a:t>
            </a:r>
            <a:r>
              <a:rPr lang="fr-FR" b="1" dirty="0"/>
              <a:t>SMDSM</a:t>
            </a:r>
            <a:r>
              <a:rPr lang="fr-FR" dirty="0"/>
              <a:t>, Système Mondial de Détresse et de Sécurité en Mer (en anglais </a:t>
            </a:r>
            <a:r>
              <a:rPr lang="fr-FR" b="1" dirty="0"/>
              <a:t>GMDSS</a:t>
            </a:r>
            <a:r>
              <a:rPr lang="fr-FR" dirty="0"/>
              <a:t>) est un système international de couverture mondiale qui utilise des moyens de télécommunications (satellites, Appel Sélectif Numérique…) pour la recherche et le sauvetage en mer et la prévention des accidents maritimes. Ce système est conçu pour qu'à tout moment un navire soit capable de rentrer en contact rapidement avec les autorités à terre. </a:t>
            </a:r>
          </a:p>
        </p:txBody>
      </p:sp>
      <p:sp>
        <p:nvSpPr>
          <p:cNvPr id="11" name="ZoneTexte 10">
            <a:extLst>
              <a:ext uri="{FF2B5EF4-FFF2-40B4-BE49-F238E27FC236}">
                <a16:creationId xmlns:a16="http://schemas.microsoft.com/office/drawing/2014/main" id="{1F582815-12DE-40F6-8401-1BABEBD3B1C7}"/>
              </a:ext>
            </a:extLst>
          </p:cNvPr>
          <p:cNvSpPr txBox="1"/>
          <p:nvPr/>
        </p:nvSpPr>
        <p:spPr>
          <a:xfrm>
            <a:off x="671119" y="3900069"/>
            <a:ext cx="10872132" cy="1477328"/>
          </a:xfrm>
          <a:prstGeom prst="rect">
            <a:avLst/>
          </a:prstGeom>
          <a:noFill/>
        </p:spPr>
        <p:txBody>
          <a:bodyPr wrap="square">
            <a:spAutoFit/>
          </a:bodyPr>
          <a:lstStyle/>
          <a:p>
            <a:r>
              <a:rPr lang="fr-FR" dirty="0"/>
              <a:t>Ses objectifs sont de permettre :  </a:t>
            </a:r>
          </a:p>
          <a:p>
            <a:pPr marL="285750" indent="-285750">
              <a:buFont typeface="Arial" panose="020B0604020202020204" pitchFamily="34" charset="0"/>
              <a:buChar char="•"/>
            </a:pPr>
            <a:r>
              <a:rPr lang="fr-FR" dirty="0"/>
              <a:t>à tout navire, où qu'il soit, d'assurer les communications indispensables à sa propre sécurité et celle des navires qui se trouvent à proximité  </a:t>
            </a:r>
          </a:p>
          <a:p>
            <a:pPr marL="285750" indent="-285750">
              <a:buFont typeface="Arial" panose="020B0604020202020204" pitchFamily="34" charset="0"/>
              <a:buChar char="•"/>
            </a:pPr>
            <a:r>
              <a:rPr lang="fr-FR" dirty="0"/>
              <a:t>aux organismes chargés des secours d'être avertis rapidement en cas de détresse et d'assurer des opérations de recherche et sauvetage coordonnées</a:t>
            </a:r>
          </a:p>
        </p:txBody>
      </p:sp>
      <p:sp>
        <p:nvSpPr>
          <p:cNvPr id="15" name="ZoneTexte 14">
            <a:extLst>
              <a:ext uri="{FF2B5EF4-FFF2-40B4-BE49-F238E27FC236}">
                <a16:creationId xmlns:a16="http://schemas.microsoft.com/office/drawing/2014/main" id="{12D61BF2-3C6F-44CE-8973-913B14690626}"/>
              </a:ext>
            </a:extLst>
          </p:cNvPr>
          <p:cNvSpPr txBox="1"/>
          <p:nvPr/>
        </p:nvSpPr>
        <p:spPr>
          <a:xfrm>
            <a:off x="671119" y="5481692"/>
            <a:ext cx="10746298" cy="923330"/>
          </a:xfrm>
          <a:prstGeom prst="rect">
            <a:avLst/>
          </a:prstGeom>
          <a:noFill/>
        </p:spPr>
        <p:txBody>
          <a:bodyPr wrap="square">
            <a:spAutoFit/>
          </a:bodyPr>
          <a:lstStyle/>
          <a:p>
            <a:r>
              <a:rPr lang="fr-FR" dirty="0"/>
              <a:t>Ce système a été mis en place à partir de 1992 et est devenu obligatoire au niveau international pour tous les navires relevant de la Convention SOLAS (</a:t>
            </a:r>
            <a:r>
              <a:rPr lang="fr-FR" dirty="0" err="1"/>
              <a:t>Safety</a:t>
            </a:r>
            <a:r>
              <a:rPr lang="fr-FR" dirty="0"/>
              <a:t> Of Life At </a:t>
            </a:r>
            <a:r>
              <a:rPr lang="fr-FR" dirty="0" err="1"/>
              <a:t>Sea</a:t>
            </a:r>
            <a:r>
              <a:rPr lang="fr-FR" dirty="0"/>
              <a:t>) le 1er février 1999. En France, la quasi-totalité des navires professionnels est astreinte au SMDSM au titre de la Convention SOLAS et de la réglementation nationale. </a:t>
            </a:r>
          </a:p>
        </p:txBody>
      </p:sp>
      <p:sp>
        <p:nvSpPr>
          <p:cNvPr id="16" name="Rectangle 15">
            <a:extLst>
              <a:ext uri="{FF2B5EF4-FFF2-40B4-BE49-F238E27FC236}">
                <a16:creationId xmlns:a16="http://schemas.microsoft.com/office/drawing/2014/main" id="{2D0A4B0F-006B-4FC0-BE28-C1E902478800}"/>
              </a:ext>
            </a:extLst>
          </p:cNvPr>
          <p:cNvSpPr/>
          <p:nvPr/>
        </p:nvSpPr>
        <p:spPr>
          <a:xfrm>
            <a:off x="262105" y="96186"/>
            <a:ext cx="1218603" cy="369332"/>
          </a:xfrm>
          <a:prstGeom prst="rect">
            <a:avLst/>
          </a:prstGeom>
        </p:spPr>
        <p:txBody>
          <a:bodyPr wrap="none">
            <a:spAutoFit/>
          </a:bodyPr>
          <a:lstStyle/>
          <a:p>
            <a:r>
              <a:rPr lang="fr-FR" b="1" dirty="0"/>
              <a:t>Le SMDSM</a:t>
            </a:r>
          </a:p>
        </p:txBody>
      </p:sp>
    </p:spTree>
    <p:extLst>
      <p:ext uri="{BB962C8B-B14F-4D97-AF65-F5344CB8AC3E}">
        <p14:creationId xmlns:p14="http://schemas.microsoft.com/office/powerpoint/2010/main" val="240718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iagramme, schématique&#10;&#10;Description générée automatiquement">
            <a:extLst>
              <a:ext uri="{FF2B5EF4-FFF2-40B4-BE49-F238E27FC236}">
                <a16:creationId xmlns:a16="http://schemas.microsoft.com/office/drawing/2014/main" id="{FFA19541-5574-44EA-8250-79F089ED7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48" y="542101"/>
            <a:ext cx="5261174" cy="6024006"/>
          </a:xfrm>
          <a:prstGeom prst="rect">
            <a:avLst/>
          </a:prstGeom>
        </p:spPr>
      </p:pic>
      <p:pic>
        <p:nvPicPr>
          <p:cNvPr id="7" name="Image 6" descr="Une image contenant diagramme&#10;&#10;Description générée automatiquement">
            <a:extLst>
              <a:ext uri="{FF2B5EF4-FFF2-40B4-BE49-F238E27FC236}">
                <a16:creationId xmlns:a16="http://schemas.microsoft.com/office/drawing/2014/main" id="{FEAB52A5-69EB-42F2-A247-128DB5AB0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309" y="542101"/>
            <a:ext cx="6415131" cy="3981806"/>
          </a:xfrm>
          <a:prstGeom prst="rect">
            <a:avLst/>
          </a:prstGeom>
        </p:spPr>
      </p:pic>
      <p:sp>
        <p:nvSpPr>
          <p:cNvPr id="8" name="Rectangle 7">
            <a:extLst>
              <a:ext uri="{FF2B5EF4-FFF2-40B4-BE49-F238E27FC236}">
                <a16:creationId xmlns:a16="http://schemas.microsoft.com/office/drawing/2014/main" id="{B489378B-DA6E-4215-B298-F13A55B092F8}"/>
              </a:ext>
            </a:extLst>
          </p:cNvPr>
          <p:cNvSpPr/>
          <p:nvPr/>
        </p:nvSpPr>
        <p:spPr>
          <a:xfrm>
            <a:off x="10806545" y="618836"/>
            <a:ext cx="1325895" cy="323273"/>
          </a:xfrm>
          <a:prstGeom prst="rect">
            <a:avLst/>
          </a:prstGeom>
          <a:solidFill>
            <a:srgbClr val="CBE0F5"/>
          </a:solidFill>
          <a:ln>
            <a:solidFill>
              <a:srgbClr val="CBE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6CCE092-50BC-4355-BBBD-FDAD1B962E14}"/>
              </a:ext>
            </a:extLst>
          </p:cNvPr>
          <p:cNvSpPr txBox="1"/>
          <p:nvPr/>
        </p:nvSpPr>
        <p:spPr>
          <a:xfrm>
            <a:off x="7426355" y="4793313"/>
            <a:ext cx="6094602" cy="369332"/>
          </a:xfrm>
          <a:prstGeom prst="rect">
            <a:avLst/>
          </a:prstGeom>
          <a:noFill/>
        </p:spPr>
        <p:txBody>
          <a:bodyPr wrap="square">
            <a:spAutoFit/>
          </a:bodyPr>
          <a:lstStyle/>
          <a:p>
            <a:r>
              <a:rPr lang="fr-FR" dirty="0"/>
              <a:t>SAR (</a:t>
            </a:r>
            <a:r>
              <a:rPr lang="fr-FR" dirty="0" err="1"/>
              <a:t>Search</a:t>
            </a:r>
            <a:r>
              <a:rPr lang="fr-FR" dirty="0"/>
              <a:t> And Rescue)</a:t>
            </a:r>
          </a:p>
        </p:txBody>
      </p:sp>
      <p:sp>
        <p:nvSpPr>
          <p:cNvPr id="12" name="ZoneTexte 11">
            <a:extLst>
              <a:ext uri="{FF2B5EF4-FFF2-40B4-BE49-F238E27FC236}">
                <a16:creationId xmlns:a16="http://schemas.microsoft.com/office/drawing/2014/main" id="{7E941F92-4CA0-4F5B-B984-562DEA6526F5}"/>
              </a:ext>
            </a:extLst>
          </p:cNvPr>
          <p:cNvSpPr txBox="1"/>
          <p:nvPr/>
        </p:nvSpPr>
        <p:spPr>
          <a:xfrm>
            <a:off x="6481985" y="5247385"/>
            <a:ext cx="6759722" cy="369332"/>
          </a:xfrm>
          <a:prstGeom prst="rect">
            <a:avLst/>
          </a:prstGeom>
          <a:noFill/>
        </p:spPr>
        <p:txBody>
          <a:bodyPr wrap="square">
            <a:spAutoFit/>
          </a:bodyPr>
          <a:lstStyle/>
          <a:p>
            <a:r>
              <a:rPr lang="fr-FR" dirty="0"/>
              <a:t>MRCC : Maritime Rescue Coordination Centre</a:t>
            </a:r>
          </a:p>
        </p:txBody>
      </p:sp>
      <p:sp>
        <p:nvSpPr>
          <p:cNvPr id="15" name="Rectangle 14">
            <a:extLst>
              <a:ext uri="{FF2B5EF4-FFF2-40B4-BE49-F238E27FC236}">
                <a16:creationId xmlns:a16="http://schemas.microsoft.com/office/drawing/2014/main" id="{1B34AAEC-E2F1-4CD9-B1C1-F858487A8D10}"/>
              </a:ext>
            </a:extLst>
          </p:cNvPr>
          <p:cNvSpPr/>
          <p:nvPr/>
        </p:nvSpPr>
        <p:spPr>
          <a:xfrm>
            <a:off x="262105" y="96186"/>
            <a:ext cx="1218603" cy="369332"/>
          </a:xfrm>
          <a:prstGeom prst="rect">
            <a:avLst/>
          </a:prstGeom>
        </p:spPr>
        <p:txBody>
          <a:bodyPr wrap="none">
            <a:spAutoFit/>
          </a:bodyPr>
          <a:lstStyle/>
          <a:p>
            <a:r>
              <a:rPr lang="fr-FR" b="1" dirty="0"/>
              <a:t>Le SMDSM</a:t>
            </a:r>
          </a:p>
        </p:txBody>
      </p:sp>
    </p:spTree>
    <p:extLst>
      <p:ext uri="{BB962C8B-B14F-4D97-AF65-F5344CB8AC3E}">
        <p14:creationId xmlns:p14="http://schemas.microsoft.com/office/powerpoint/2010/main" val="58532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1576650" cy="369332"/>
          </a:xfrm>
          <a:prstGeom prst="rect">
            <a:avLst/>
          </a:prstGeom>
        </p:spPr>
        <p:txBody>
          <a:bodyPr wrap="none">
            <a:spAutoFit/>
          </a:bodyPr>
          <a:lstStyle/>
          <a:p>
            <a:r>
              <a:rPr lang="fr-FR" b="1" dirty="0"/>
              <a:t>La veille active</a:t>
            </a:r>
          </a:p>
        </p:txBody>
      </p:sp>
      <p:sp>
        <p:nvSpPr>
          <p:cNvPr id="7" name="ZoneTexte 6"/>
          <p:cNvSpPr txBox="1"/>
          <p:nvPr/>
        </p:nvSpPr>
        <p:spPr>
          <a:xfrm>
            <a:off x="1709617" y="1749294"/>
            <a:ext cx="1171731" cy="523220"/>
          </a:xfrm>
          <a:prstGeom prst="rect">
            <a:avLst/>
          </a:prstGeom>
          <a:noFill/>
        </p:spPr>
        <p:txBody>
          <a:bodyPr wrap="none" rtlCol="0">
            <a:spAutoFit/>
          </a:bodyPr>
          <a:lstStyle/>
          <a:p>
            <a:r>
              <a:rPr lang="fr-FR" sz="2800" b="1" dirty="0"/>
              <a:t>Météo</a:t>
            </a:r>
          </a:p>
        </p:txBody>
      </p:sp>
      <p:sp>
        <p:nvSpPr>
          <p:cNvPr id="8" name="ZoneTexte 7"/>
          <p:cNvSpPr txBox="1"/>
          <p:nvPr/>
        </p:nvSpPr>
        <p:spPr>
          <a:xfrm>
            <a:off x="12299960" y="924096"/>
            <a:ext cx="1680332" cy="523220"/>
          </a:xfrm>
          <a:prstGeom prst="rect">
            <a:avLst/>
          </a:prstGeom>
          <a:noFill/>
        </p:spPr>
        <p:txBody>
          <a:bodyPr wrap="none" rtlCol="0">
            <a:spAutoFit/>
          </a:bodyPr>
          <a:lstStyle/>
          <a:p>
            <a:r>
              <a:rPr lang="fr-FR" sz="2800" b="1" dirty="0"/>
              <a:t>AVURNAV</a:t>
            </a:r>
          </a:p>
        </p:txBody>
      </p:sp>
      <p:sp>
        <p:nvSpPr>
          <p:cNvPr id="11" name="ZoneTexte 10"/>
          <p:cNvSpPr txBox="1"/>
          <p:nvPr/>
        </p:nvSpPr>
        <p:spPr>
          <a:xfrm>
            <a:off x="15600720" y="779991"/>
            <a:ext cx="787395" cy="523220"/>
          </a:xfrm>
          <a:prstGeom prst="rect">
            <a:avLst/>
          </a:prstGeom>
          <a:noFill/>
        </p:spPr>
        <p:txBody>
          <a:bodyPr wrap="none" rtlCol="0">
            <a:spAutoFit/>
          </a:bodyPr>
          <a:lstStyle/>
          <a:p>
            <a:r>
              <a:rPr lang="fr-FR" sz="2800" b="1" dirty="0"/>
              <a:t>VHF</a:t>
            </a:r>
          </a:p>
        </p:txBody>
      </p:sp>
      <p:sp>
        <p:nvSpPr>
          <p:cNvPr id="12" name="ZoneTexte 11"/>
          <p:cNvSpPr txBox="1"/>
          <p:nvPr/>
        </p:nvSpPr>
        <p:spPr>
          <a:xfrm>
            <a:off x="5670694" y="1749293"/>
            <a:ext cx="1396985" cy="523220"/>
          </a:xfrm>
          <a:prstGeom prst="rect">
            <a:avLst/>
          </a:prstGeom>
          <a:noFill/>
        </p:spPr>
        <p:txBody>
          <a:bodyPr wrap="none" rtlCol="0">
            <a:spAutoFit/>
          </a:bodyPr>
          <a:lstStyle/>
          <a:p>
            <a:r>
              <a:rPr lang="fr-FR" sz="2800" b="1" dirty="0"/>
              <a:t>Sécurité</a:t>
            </a:r>
          </a:p>
        </p:txBody>
      </p:sp>
      <p:sp>
        <p:nvSpPr>
          <p:cNvPr id="13" name="ZoneTexte 12"/>
          <p:cNvSpPr txBox="1"/>
          <p:nvPr/>
        </p:nvSpPr>
        <p:spPr>
          <a:xfrm>
            <a:off x="13411254" y="412113"/>
            <a:ext cx="1227708" cy="523220"/>
          </a:xfrm>
          <a:prstGeom prst="rect">
            <a:avLst/>
          </a:prstGeom>
          <a:noFill/>
        </p:spPr>
        <p:txBody>
          <a:bodyPr wrap="none" rtlCol="0">
            <a:spAutoFit/>
          </a:bodyPr>
          <a:lstStyle/>
          <a:p>
            <a:r>
              <a:rPr lang="fr-FR" sz="2800" b="1" dirty="0" err="1"/>
              <a:t>Navtex</a:t>
            </a:r>
            <a:endParaRPr lang="fr-FR" sz="2800" b="1" dirty="0"/>
          </a:p>
        </p:txBody>
      </p:sp>
      <p:pic>
        <p:nvPicPr>
          <p:cNvPr id="14" name="Image 13"/>
          <p:cNvPicPr>
            <a:picLocks noChangeAspect="1"/>
          </p:cNvPicPr>
          <p:nvPr/>
        </p:nvPicPr>
        <p:blipFill>
          <a:blip r:embed="rId2"/>
          <a:stretch>
            <a:fillRect/>
          </a:stretch>
        </p:blipFill>
        <p:spPr>
          <a:xfrm>
            <a:off x="13028295" y="1436079"/>
            <a:ext cx="9309688" cy="3335098"/>
          </a:xfrm>
          <a:prstGeom prst="rect">
            <a:avLst/>
          </a:prstGeom>
        </p:spPr>
      </p:pic>
      <p:sp>
        <p:nvSpPr>
          <p:cNvPr id="15" name="Rectangle 14"/>
          <p:cNvSpPr/>
          <p:nvPr/>
        </p:nvSpPr>
        <p:spPr>
          <a:xfrm>
            <a:off x="12299960" y="5165655"/>
            <a:ext cx="6096000" cy="2031325"/>
          </a:xfrm>
          <a:prstGeom prst="rect">
            <a:avLst/>
          </a:prstGeom>
          <a:solidFill>
            <a:schemeClr val="bg1"/>
          </a:solidFill>
        </p:spPr>
        <p:txBody>
          <a:bodyPr>
            <a:spAutoFit/>
          </a:bodyPr>
          <a:lstStyle/>
          <a:p>
            <a:r>
              <a:rPr lang="fr-FR" b="1" u="sng" dirty="0">
                <a:solidFill>
                  <a:srgbClr val="1A606C"/>
                </a:solidFill>
                <a:latin typeface="Arial" panose="020B0604020202020204" pitchFamily="34" charset="0"/>
              </a:rPr>
              <a:t>BMS large numéro 117 du dimanche 27 février 2022 à 17H20 UTC</a:t>
            </a:r>
            <a:br>
              <a:rPr lang="fr-FR" dirty="0"/>
            </a:br>
            <a:r>
              <a:rPr lang="fr-FR" b="1" dirty="0">
                <a:solidFill>
                  <a:srgbClr val="1A606C"/>
                </a:solidFill>
                <a:latin typeface="Arial" panose="020B0604020202020204" pitchFamily="34" charset="0"/>
              </a:rPr>
              <a:t>SHANNON</a:t>
            </a:r>
            <a:br>
              <a:rPr lang="fr-FR" dirty="0"/>
            </a:br>
            <a:r>
              <a:rPr lang="fr-FR" dirty="0">
                <a:solidFill>
                  <a:srgbClr val="6D7682"/>
                </a:solidFill>
                <a:latin typeface="Arial" panose="020B0604020202020204" pitchFamily="34" charset="0"/>
              </a:rPr>
              <a:t>En cours et valable jusqu'au 28 à 00H UTC.</a:t>
            </a:r>
            <a:br>
              <a:rPr lang="fr-FR" dirty="0"/>
            </a:br>
            <a:r>
              <a:rPr lang="fr-FR" dirty="0">
                <a:solidFill>
                  <a:srgbClr val="6D7682"/>
                </a:solidFill>
                <a:latin typeface="Arial" panose="020B0604020202020204" pitchFamily="34" charset="0"/>
              </a:rPr>
              <a:t>Sud à Sud-Ouest 8 à 9, mollissant 8 en fin de journée. Fortes rafales.</a:t>
            </a:r>
            <a:br>
              <a:rPr lang="fr-FR" dirty="0"/>
            </a:br>
            <a:r>
              <a:rPr lang="fr-FR" dirty="0">
                <a:solidFill>
                  <a:srgbClr val="6D7682"/>
                </a:solidFill>
                <a:latin typeface="Arial" panose="020B0604020202020204" pitchFamily="34" charset="0"/>
              </a:rPr>
              <a:t>Mer grosse à très grosse et croisée.</a:t>
            </a:r>
            <a:endParaRPr lang="fr-FR" dirty="0"/>
          </a:p>
        </p:txBody>
      </p:sp>
      <p:sp>
        <p:nvSpPr>
          <p:cNvPr id="16" name="ZoneTexte 15"/>
          <p:cNvSpPr txBox="1"/>
          <p:nvPr/>
        </p:nvSpPr>
        <p:spPr>
          <a:xfrm>
            <a:off x="9687451" y="1746650"/>
            <a:ext cx="1486241" cy="523220"/>
          </a:xfrm>
          <a:prstGeom prst="rect">
            <a:avLst/>
          </a:prstGeom>
          <a:noFill/>
        </p:spPr>
        <p:txBody>
          <a:bodyPr wrap="none" rtlCol="0">
            <a:spAutoFit/>
          </a:bodyPr>
          <a:lstStyle/>
          <a:p>
            <a:r>
              <a:rPr lang="fr-FR" sz="2800" b="1" dirty="0"/>
              <a:t>Détresse</a:t>
            </a:r>
          </a:p>
        </p:txBody>
      </p:sp>
      <p:pic>
        <p:nvPicPr>
          <p:cNvPr id="1026" name="Picture 2" descr="https://www.voileetmoteur.com/wp/wp-content/uploads/2020/03/Comment-naviguer-a-travers-une-tempete-vagues-voiles-tactiques-800x44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2" y="2518735"/>
            <a:ext cx="4222953" cy="3176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vdneng.rosselcdn.net/sites/default/files/dpistyles_v2/ena_16_9_extra_big/2021/03/28/node_970114/50908415/public/2021/03/28/B9726563598Z.1_20210328114028_000%2BGT5HRRCG5.1-0.jpg?itok=7U96tMLW16169244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65" y="2518734"/>
            <a:ext cx="3822844" cy="317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5"/>
          <a:stretch>
            <a:fillRect/>
          </a:stretch>
        </p:blipFill>
        <p:spPr>
          <a:xfrm>
            <a:off x="8369156" y="2518733"/>
            <a:ext cx="3764901" cy="3176493"/>
          </a:xfrm>
          <a:prstGeom prst="rect">
            <a:avLst/>
          </a:prstGeom>
        </p:spPr>
      </p:pic>
      <p:sp>
        <p:nvSpPr>
          <p:cNvPr id="18" name="Rectangle 17"/>
          <p:cNvSpPr/>
          <p:nvPr/>
        </p:nvSpPr>
        <p:spPr>
          <a:xfrm>
            <a:off x="3672937" y="465518"/>
            <a:ext cx="4607672" cy="769441"/>
          </a:xfrm>
          <a:prstGeom prst="rect">
            <a:avLst/>
          </a:prstGeom>
        </p:spPr>
        <p:txBody>
          <a:bodyPr wrap="none">
            <a:spAutoFit/>
          </a:bodyPr>
          <a:lstStyle/>
          <a:p>
            <a:r>
              <a:rPr lang="fr-FR" sz="4400" b="1" dirty="0"/>
              <a:t>Types de messages</a:t>
            </a:r>
          </a:p>
        </p:txBody>
      </p:sp>
    </p:spTree>
    <p:extLst>
      <p:ext uri="{BB962C8B-B14F-4D97-AF65-F5344CB8AC3E}">
        <p14:creationId xmlns:p14="http://schemas.microsoft.com/office/powerpoint/2010/main" val="1508241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voileetmoteur.com/wp/wp-content/uploads/2020/03/Comment-naviguer-a-travers-une-tempete-vagues-voiles-tactiques-800x4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19" y="0"/>
            <a:ext cx="3716381" cy="2795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2697" y="2207363"/>
            <a:ext cx="7232854" cy="1477328"/>
          </a:xfrm>
          <a:prstGeom prst="rect">
            <a:avLst/>
          </a:prstGeom>
          <a:solidFill>
            <a:schemeClr val="bg1"/>
          </a:solidFill>
        </p:spPr>
        <p:txBody>
          <a:bodyPr wrap="square">
            <a:spAutoFit/>
          </a:bodyPr>
          <a:lstStyle/>
          <a:p>
            <a:r>
              <a:rPr lang="fr-FR" b="1" u="sng" dirty="0">
                <a:solidFill>
                  <a:srgbClr val="1A606C"/>
                </a:solidFill>
                <a:latin typeface="Arial" panose="020B0604020202020204" pitchFamily="34" charset="0"/>
              </a:rPr>
              <a:t>BMS large numéro 117 du dimanche 27 février 2022 à 17H20 UTC</a:t>
            </a:r>
            <a:br>
              <a:rPr lang="fr-FR" dirty="0"/>
            </a:br>
            <a:r>
              <a:rPr lang="fr-FR" b="1" dirty="0">
                <a:solidFill>
                  <a:srgbClr val="1A606C"/>
                </a:solidFill>
                <a:latin typeface="Arial" panose="020B0604020202020204" pitchFamily="34" charset="0"/>
              </a:rPr>
              <a:t>SHANNON</a:t>
            </a:r>
            <a:br>
              <a:rPr lang="fr-FR" dirty="0"/>
            </a:br>
            <a:r>
              <a:rPr lang="fr-FR" dirty="0">
                <a:solidFill>
                  <a:srgbClr val="6D7682"/>
                </a:solidFill>
                <a:latin typeface="Arial" panose="020B0604020202020204" pitchFamily="34" charset="0"/>
              </a:rPr>
              <a:t>En cours et valable jusqu'au 28 à 00H UTC.</a:t>
            </a:r>
            <a:br>
              <a:rPr lang="fr-FR" dirty="0"/>
            </a:br>
            <a:r>
              <a:rPr lang="fr-FR" dirty="0">
                <a:solidFill>
                  <a:srgbClr val="6D7682"/>
                </a:solidFill>
                <a:latin typeface="Arial" panose="020B0604020202020204" pitchFamily="34" charset="0"/>
              </a:rPr>
              <a:t>Sud à Sud-Ouest 8 à 9, mollissant 8 en fin de journée. Fortes rafales.</a:t>
            </a:r>
            <a:br>
              <a:rPr lang="fr-FR" dirty="0"/>
            </a:br>
            <a:r>
              <a:rPr lang="fr-FR" dirty="0">
                <a:solidFill>
                  <a:srgbClr val="6D7682"/>
                </a:solidFill>
                <a:latin typeface="Arial" panose="020B0604020202020204" pitchFamily="34" charset="0"/>
              </a:rPr>
              <a:t>Mer grosse à très grosse et croisée.</a:t>
            </a:r>
            <a:endParaRPr lang="fr-FR" dirty="0"/>
          </a:p>
        </p:txBody>
      </p:sp>
      <p:sp>
        <p:nvSpPr>
          <p:cNvPr id="5" name="ZoneTexte 4"/>
          <p:cNvSpPr txBox="1"/>
          <p:nvPr/>
        </p:nvSpPr>
        <p:spPr>
          <a:xfrm>
            <a:off x="2329898" y="239663"/>
            <a:ext cx="5754589" cy="707886"/>
          </a:xfrm>
          <a:prstGeom prst="rect">
            <a:avLst/>
          </a:prstGeom>
          <a:noFill/>
        </p:spPr>
        <p:txBody>
          <a:bodyPr wrap="none" rtlCol="0">
            <a:spAutoFit/>
          </a:bodyPr>
          <a:lstStyle/>
          <a:p>
            <a:r>
              <a:rPr lang="fr-FR" sz="4000" b="1" dirty="0"/>
              <a:t>Bulletin météo ou un BMS</a:t>
            </a:r>
          </a:p>
        </p:txBody>
      </p:sp>
      <p:sp>
        <p:nvSpPr>
          <p:cNvPr id="6" name="ZoneTexte 5"/>
          <p:cNvSpPr txBox="1"/>
          <p:nvPr/>
        </p:nvSpPr>
        <p:spPr>
          <a:xfrm>
            <a:off x="0" y="1397725"/>
            <a:ext cx="8354403" cy="523220"/>
          </a:xfrm>
          <a:prstGeom prst="rect">
            <a:avLst/>
          </a:prstGeom>
          <a:noFill/>
        </p:spPr>
        <p:txBody>
          <a:bodyPr wrap="none" rtlCol="0">
            <a:spAutoFit/>
          </a:bodyPr>
          <a:lstStyle/>
          <a:p>
            <a:r>
              <a:rPr lang="fr-FR" sz="2800" b="1" dirty="0"/>
              <a:t>BMS : bulletin météo spécial si vent supérieur à force 7</a:t>
            </a:r>
          </a:p>
        </p:txBody>
      </p:sp>
      <p:pic>
        <p:nvPicPr>
          <p:cNvPr id="2050" name="Picture 2" descr="https://www.furuno.fr/images/PhotosProduits/2736_HR-NX300-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970" y="4812574"/>
            <a:ext cx="2045426" cy="204542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201" y="4384926"/>
            <a:ext cx="2886891" cy="2886891"/>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7875" y="5033083"/>
            <a:ext cx="1936385" cy="1291909"/>
          </a:xfrm>
          <a:prstGeom prst="rect">
            <a:avLst/>
          </a:prstGeom>
        </p:spPr>
      </p:pic>
      <p:sp>
        <p:nvSpPr>
          <p:cNvPr id="13" name="ZoneTexte 12"/>
          <p:cNvSpPr txBox="1"/>
          <p:nvPr/>
        </p:nvSpPr>
        <p:spPr>
          <a:xfrm>
            <a:off x="467429" y="4130231"/>
            <a:ext cx="2832507" cy="523220"/>
          </a:xfrm>
          <a:prstGeom prst="rect">
            <a:avLst/>
          </a:prstGeom>
          <a:noFill/>
        </p:spPr>
        <p:txBody>
          <a:bodyPr wrap="none" rtlCol="0">
            <a:spAutoFit/>
          </a:bodyPr>
          <a:lstStyle/>
          <a:p>
            <a:r>
              <a:rPr lang="fr-FR" sz="2800" b="1" dirty="0"/>
              <a:t>Récepteur </a:t>
            </a:r>
            <a:r>
              <a:rPr lang="fr-FR" sz="2800" b="1" dirty="0" err="1"/>
              <a:t>Navtex</a:t>
            </a:r>
            <a:endParaRPr lang="fr-FR" sz="2800" b="1" dirty="0"/>
          </a:p>
        </p:txBody>
      </p:sp>
      <p:sp>
        <p:nvSpPr>
          <p:cNvPr id="14" name="ZoneTexte 13"/>
          <p:cNvSpPr txBox="1"/>
          <p:nvPr/>
        </p:nvSpPr>
        <p:spPr>
          <a:xfrm>
            <a:off x="4707732" y="4123316"/>
            <a:ext cx="2101344" cy="523220"/>
          </a:xfrm>
          <a:prstGeom prst="rect">
            <a:avLst/>
          </a:prstGeom>
          <a:noFill/>
        </p:spPr>
        <p:txBody>
          <a:bodyPr wrap="none" rtlCol="0">
            <a:spAutoFit/>
          </a:bodyPr>
          <a:lstStyle/>
          <a:p>
            <a:r>
              <a:rPr lang="fr-FR" sz="2800" b="1" dirty="0"/>
              <a:t>VHF canal 16</a:t>
            </a:r>
          </a:p>
        </p:txBody>
      </p:sp>
      <p:sp>
        <p:nvSpPr>
          <p:cNvPr id="15" name="ZoneTexte 14"/>
          <p:cNvSpPr txBox="1"/>
          <p:nvPr/>
        </p:nvSpPr>
        <p:spPr>
          <a:xfrm>
            <a:off x="8216873" y="4123316"/>
            <a:ext cx="3782767" cy="523220"/>
          </a:xfrm>
          <a:prstGeom prst="rect">
            <a:avLst/>
          </a:prstGeom>
          <a:noFill/>
        </p:spPr>
        <p:txBody>
          <a:bodyPr wrap="none" rtlCol="0">
            <a:spAutoFit/>
          </a:bodyPr>
          <a:lstStyle/>
          <a:p>
            <a:r>
              <a:rPr lang="fr-FR" sz="2800" b="1" dirty="0"/>
              <a:t>Application smartphone</a:t>
            </a:r>
          </a:p>
        </p:txBody>
      </p:sp>
      <p:sp>
        <p:nvSpPr>
          <p:cNvPr id="16" name="Rectangle 15"/>
          <p:cNvSpPr/>
          <p:nvPr/>
        </p:nvSpPr>
        <p:spPr>
          <a:xfrm>
            <a:off x="262105" y="96186"/>
            <a:ext cx="1576650" cy="369332"/>
          </a:xfrm>
          <a:prstGeom prst="rect">
            <a:avLst/>
          </a:prstGeom>
        </p:spPr>
        <p:txBody>
          <a:bodyPr wrap="none">
            <a:spAutoFit/>
          </a:bodyPr>
          <a:lstStyle/>
          <a:p>
            <a:r>
              <a:rPr lang="fr-FR" b="1" dirty="0"/>
              <a:t>La veille active</a:t>
            </a:r>
          </a:p>
        </p:txBody>
      </p:sp>
    </p:spTree>
    <p:extLst>
      <p:ext uri="{BB962C8B-B14F-4D97-AF65-F5344CB8AC3E}">
        <p14:creationId xmlns:p14="http://schemas.microsoft.com/office/powerpoint/2010/main" val="288309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09124" y="205091"/>
            <a:ext cx="2321789" cy="707886"/>
          </a:xfrm>
          <a:prstGeom prst="rect">
            <a:avLst/>
          </a:prstGeom>
          <a:noFill/>
        </p:spPr>
        <p:txBody>
          <a:bodyPr wrap="none" rtlCol="0">
            <a:spAutoFit/>
          </a:bodyPr>
          <a:lstStyle/>
          <a:p>
            <a:r>
              <a:rPr lang="fr-FR" sz="4000" b="1" dirty="0"/>
              <a:t>AVURNAV</a:t>
            </a:r>
          </a:p>
        </p:txBody>
      </p:sp>
      <p:sp>
        <p:nvSpPr>
          <p:cNvPr id="6" name="ZoneTexte 5"/>
          <p:cNvSpPr txBox="1"/>
          <p:nvPr/>
        </p:nvSpPr>
        <p:spPr>
          <a:xfrm>
            <a:off x="3482977" y="729732"/>
            <a:ext cx="4275338" cy="523220"/>
          </a:xfrm>
          <a:prstGeom prst="rect">
            <a:avLst/>
          </a:prstGeom>
          <a:noFill/>
        </p:spPr>
        <p:txBody>
          <a:bodyPr wrap="none" rtlCol="0">
            <a:spAutoFit/>
          </a:bodyPr>
          <a:lstStyle/>
          <a:p>
            <a:r>
              <a:rPr lang="fr-FR" sz="2800" b="1" dirty="0"/>
              <a:t>Avis urgent aux navigateurs</a:t>
            </a:r>
          </a:p>
        </p:txBody>
      </p:sp>
      <p:pic>
        <p:nvPicPr>
          <p:cNvPr id="2050" name="Picture 2" descr="https://www.furuno.fr/images/PhotosProduits/2736_HR-NX300-Reflec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69" y="5321855"/>
            <a:ext cx="2045426" cy="204542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0432" y="4754880"/>
            <a:ext cx="2520961" cy="2520961"/>
          </a:xfrm>
          <a:prstGeom prst="rect">
            <a:avLst/>
          </a:prstGeom>
        </p:spPr>
      </p:pic>
      <p:sp>
        <p:nvSpPr>
          <p:cNvPr id="13" name="ZoneTexte 12"/>
          <p:cNvSpPr txBox="1"/>
          <p:nvPr/>
        </p:nvSpPr>
        <p:spPr>
          <a:xfrm>
            <a:off x="467428" y="4639512"/>
            <a:ext cx="2832507" cy="523220"/>
          </a:xfrm>
          <a:prstGeom prst="rect">
            <a:avLst/>
          </a:prstGeom>
          <a:noFill/>
        </p:spPr>
        <p:txBody>
          <a:bodyPr wrap="none" rtlCol="0">
            <a:spAutoFit/>
          </a:bodyPr>
          <a:lstStyle/>
          <a:p>
            <a:r>
              <a:rPr lang="fr-FR" sz="2800" b="1" dirty="0"/>
              <a:t>Récepteur </a:t>
            </a:r>
            <a:r>
              <a:rPr lang="fr-FR" sz="2800" b="1" dirty="0" err="1"/>
              <a:t>Navtex</a:t>
            </a:r>
            <a:endParaRPr lang="fr-FR" sz="2800" b="1" dirty="0"/>
          </a:p>
        </p:txBody>
      </p:sp>
      <p:sp>
        <p:nvSpPr>
          <p:cNvPr id="14" name="ZoneTexte 13"/>
          <p:cNvSpPr txBox="1"/>
          <p:nvPr/>
        </p:nvSpPr>
        <p:spPr>
          <a:xfrm>
            <a:off x="5894070" y="4690844"/>
            <a:ext cx="2101344" cy="523220"/>
          </a:xfrm>
          <a:prstGeom prst="rect">
            <a:avLst/>
          </a:prstGeom>
          <a:noFill/>
        </p:spPr>
        <p:txBody>
          <a:bodyPr wrap="none" rtlCol="0">
            <a:spAutoFit/>
          </a:bodyPr>
          <a:lstStyle/>
          <a:p>
            <a:r>
              <a:rPr lang="fr-FR" sz="2800" b="1" dirty="0"/>
              <a:t>VHF canal 16</a:t>
            </a:r>
          </a:p>
        </p:txBody>
      </p:sp>
      <p:sp>
        <p:nvSpPr>
          <p:cNvPr id="16" name="Rectangle 15"/>
          <p:cNvSpPr/>
          <p:nvPr/>
        </p:nvSpPr>
        <p:spPr>
          <a:xfrm>
            <a:off x="262105" y="96186"/>
            <a:ext cx="1576650" cy="369332"/>
          </a:xfrm>
          <a:prstGeom prst="rect">
            <a:avLst/>
          </a:prstGeom>
        </p:spPr>
        <p:txBody>
          <a:bodyPr wrap="none">
            <a:spAutoFit/>
          </a:bodyPr>
          <a:lstStyle/>
          <a:p>
            <a:r>
              <a:rPr lang="fr-FR" b="1" dirty="0"/>
              <a:t>La veille active</a:t>
            </a:r>
          </a:p>
        </p:txBody>
      </p:sp>
      <p:pic>
        <p:nvPicPr>
          <p:cNvPr id="17" name="Image 16"/>
          <p:cNvPicPr>
            <a:picLocks noChangeAspect="1"/>
          </p:cNvPicPr>
          <p:nvPr/>
        </p:nvPicPr>
        <p:blipFill rotWithShape="1">
          <a:blip r:embed="rId4"/>
          <a:srcRect t="26207" r="48084"/>
          <a:stretch/>
        </p:blipFill>
        <p:spPr>
          <a:xfrm>
            <a:off x="1412216" y="1290289"/>
            <a:ext cx="6479177" cy="3299182"/>
          </a:xfrm>
          <a:prstGeom prst="rect">
            <a:avLst/>
          </a:prstGeom>
        </p:spPr>
      </p:pic>
      <p:pic>
        <p:nvPicPr>
          <p:cNvPr id="18" name="Picture 4" descr="https://lvdneng.rosselcdn.net/sites/default/files/dpistyles_v2/ena_16_9_extra_big/2021/03/28/node_970114/50908415/public/2021/03/28/B9726563598Z.1_20210328114028_000%2BGT5HRRCG5.1-0.jpg?itok=7U96tMLW16169244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9156" y="0"/>
            <a:ext cx="3822844" cy="234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9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743" y="2736733"/>
            <a:ext cx="8382000" cy="3970318"/>
          </a:xfrm>
          <a:prstGeom prst="rect">
            <a:avLst/>
          </a:prstGeom>
        </p:spPr>
        <p:txBody>
          <a:bodyPr wrap="square">
            <a:spAutoFit/>
          </a:bodyPr>
          <a:lstStyle/>
          <a:p>
            <a:r>
              <a:rPr lang="fr-FR" dirty="0"/>
              <a:t>(arrêté du 15/12/04) 1. En fonction des équipements prescrits, tout navire à la mer doit assurer une veille permanente : </a:t>
            </a:r>
          </a:p>
          <a:p>
            <a:r>
              <a:rPr lang="fr-FR" dirty="0"/>
              <a:t>1.1. Par ASN sur la voie 70 en VHF, si ce navire est équipé d'une installation radioélectrique VHF avec ASN ; </a:t>
            </a:r>
          </a:p>
          <a:p>
            <a:r>
              <a:rPr lang="fr-FR" dirty="0"/>
              <a:t>1.2. Sur la fréquence ASN de détresse et de sécurité 2 187,5 kHz, si le navire est équipé d'une installation radioélectrique MF avec ASN </a:t>
            </a:r>
          </a:p>
          <a:p>
            <a:r>
              <a:rPr lang="fr-FR" dirty="0"/>
              <a:t>1.3. Des alertes de détresse transmises par satellite dans le sens côtière-navire, si le navire est équipé d'une station terrienne de navire INMARSAT. </a:t>
            </a:r>
          </a:p>
          <a:p>
            <a:r>
              <a:rPr lang="fr-FR" dirty="0"/>
              <a:t>2. Tout navire à la mer doit rester à l'écoute radioélectrique des émissions de renseignements sur la sécurité maritime sur les fréquences de diffusion de ces informations pour la zone où le navire se trouve. 3. Jusqu’à ce que le comité de la sécurité maritime de l’OMI décide de suspendre cette obligation, tout navire à la mer doit rester en permanence à l'écoute de la voie 16 en VHF. Cette veille doit être assurée au poste de navigation habituel du navire.</a:t>
            </a:r>
          </a:p>
        </p:txBody>
      </p:sp>
      <p:sp>
        <p:nvSpPr>
          <p:cNvPr id="3" name="Rectangle 2"/>
          <p:cNvSpPr/>
          <p:nvPr/>
        </p:nvSpPr>
        <p:spPr>
          <a:xfrm>
            <a:off x="500743" y="2225432"/>
            <a:ext cx="3880934" cy="369332"/>
          </a:xfrm>
          <a:prstGeom prst="rect">
            <a:avLst/>
          </a:prstGeom>
        </p:spPr>
        <p:txBody>
          <a:bodyPr wrap="none">
            <a:spAutoFit/>
          </a:bodyPr>
          <a:lstStyle/>
          <a:p>
            <a:r>
              <a:rPr lang="fr-FR" dirty="0"/>
              <a:t>Article 219.24. Veilles de la division 219</a:t>
            </a:r>
          </a:p>
        </p:txBody>
      </p:sp>
      <p:pic>
        <p:nvPicPr>
          <p:cNvPr id="4" name="Image 3"/>
          <p:cNvPicPr>
            <a:picLocks noChangeAspect="1"/>
          </p:cNvPicPr>
          <p:nvPr/>
        </p:nvPicPr>
        <p:blipFill>
          <a:blip r:embed="rId2"/>
          <a:stretch>
            <a:fillRect/>
          </a:stretch>
        </p:blipFill>
        <p:spPr>
          <a:xfrm>
            <a:off x="8752470" y="0"/>
            <a:ext cx="3439530" cy="3294847"/>
          </a:xfrm>
          <a:prstGeom prst="rect">
            <a:avLst/>
          </a:prstGeom>
        </p:spPr>
      </p:pic>
      <p:sp>
        <p:nvSpPr>
          <p:cNvPr id="5" name="ZoneTexte 4"/>
          <p:cNvSpPr txBox="1"/>
          <p:nvPr/>
        </p:nvSpPr>
        <p:spPr>
          <a:xfrm>
            <a:off x="1050430" y="693316"/>
            <a:ext cx="7126566" cy="954107"/>
          </a:xfrm>
          <a:prstGeom prst="rect">
            <a:avLst/>
          </a:prstGeom>
          <a:noFill/>
        </p:spPr>
        <p:txBody>
          <a:bodyPr wrap="none" rtlCol="0">
            <a:spAutoFit/>
          </a:bodyPr>
          <a:lstStyle/>
          <a:p>
            <a:r>
              <a:rPr lang="fr-FR" sz="2800" b="1" dirty="0"/>
              <a:t>Veille obligatoire sur les navires professionnels</a:t>
            </a:r>
          </a:p>
          <a:p>
            <a:pPr algn="ctr"/>
            <a:r>
              <a:rPr lang="fr-FR" sz="2800" b="1" dirty="0"/>
              <a:t>Conseillée en plaisance</a:t>
            </a:r>
          </a:p>
        </p:txBody>
      </p:sp>
      <p:sp>
        <p:nvSpPr>
          <p:cNvPr id="6" name="Rectangle 5"/>
          <p:cNvSpPr/>
          <p:nvPr/>
        </p:nvSpPr>
        <p:spPr>
          <a:xfrm>
            <a:off x="262105" y="96186"/>
            <a:ext cx="1576650" cy="369332"/>
          </a:xfrm>
          <a:prstGeom prst="rect">
            <a:avLst/>
          </a:prstGeom>
        </p:spPr>
        <p:txBody>
          <a:bodyPr wrap="none">
            <a:spAutoFit/>
          </a:bodyPr>
          <a:lstStyle/>
          <a:p>
            <a:r>
              <a:rPr lang="fr-FR" b="1" dirty="0"/>
              <a:t>La veille active</a:t>
            </a:r>
          </a:p>
        </p:txBody>
      </p:sp>
    </p:spTree>
    <p:extLst>
      <p:ext uri="{BB962C8B-B14F-4D97-AF65-F5344CB8AC3E}">
        <p14:creationId xmlns:p14="http://schemas.microsoft.com/office/powerpoint/2010/main" val="707341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sp>
        <p:nvSpPr>
          <p:cNvPr id="3" name="ZoneTexte 2"/>
          <p:cNvSpPr txBox="1"/>
          <p:nvPr/>
        </p:nvSpPr>
        <p:spPr>
          <a:xfrm>
            <a:off x="4176882" y="368761"/>
            <a:ext cx="3475375" cy="646331"/>
          </a:xfrm>
          <a:prstGeom prst="rect">
            <a:avLst/>
          </a:prstGeom>
          <a:noFill/>
        </p:spPr>
        <p:txBody>
          <a:bodyPr wrap="none" rtlCol="0">
            <a:spAutoFit/>
          </a:bodyPr>
          <a:lstStyle/>
          <a:p>
            <a:r>
              <a:rPr lang="fr-FR" sz="3600" b="1" dirty="0"/>
              <a:t>Passer une alerte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367" y="4122135"/>
            <a:ext cx="2520961" cy="2520961"/>
          </a:xfrm>
          <a:prstGeom prst="rect">
            <a:avLst/>
          </a:prstGeom>
        </p:spPr>
      </p:pic>
      <p:sp>
        <p:nvSpPr>
          <p:cNvPr id="5" name="ZoneTexte 4"/>
          <p:cNvSpPr txBox="1"/>
          <p:nvPr/>
        </p:nvSpPr>
        <p:spPr>
          <a:xfrm>
            <a:off x="914005" y="4058099"/>
            <a:ext cx="2101344" cy="523220"/>
          </a:xfrm>
          <a:prstGeom prst="rect">
            <a:avLst/>
          </a:prstGeom>
          <a:noFill/>
        </p:spPr>
        <p:txBody>
          <a:bodyPr wrap="none" rtlCol="0">
            <a:spAutoFit/>
          </a:bodyPr>
          <a:lstStyle/>
          <a:p>
            <a:r>
              <a:rPr lang="fr-FR" sz="2800" b="1" dirty="0"/>
              <a:t>VHF canal 16</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882" y="4581319"/>
            <a:ext cx="3935791" cy="2055535"/>
          </a:xfrm>
          <a:prstGeom prst="rect">
            <a:avLst/>
          </a:prstGeom>
        </p:spPr>
      </p:pic>
      <p:sp>
        <p:nvSpPr>
          <p:cNvPr id="7" name="ZoneTexte 6"/>
          <p:cNvSpPr txBox="1"/>
          <p:nvPr/>
        </p:nvSpPr>
        <p:spPr>
          <a:xfrm>
            <a:off x="4650356" y="4058099"/>
            <a:ext cx="2808269" cy="523220"/>
          </a:xfrm>
          <a:prstGeom prst="rect">
            <a:avLst/>
          </a:prstGeom>
          <a:noFill/>
        </p:spPr>
        <p:txBody>
          <a:bodyPr wrap="none" rtlCol="0">
            <a:spAutoFit/>
          </a:bodyPr>
          <a:lstStyle/>
          <a:p>
            <a:r>
              <a:rPr lang="fr-FR" sz="2800" b="1" dirty="0"/>
              <a:t>VHF ASN canal 70</a:t>
            </a:r>
          </a:p>
        </p:txBody>
      </p:sp>
      <p:pic>
        <p:nvPicPr>
          <p:cNvPr id="8" name="Image 7"/>
          <p:cNvPicPr>
            <a:picLocks noChangeAspect="1"/>
          </p:cNvPicPr>
          <p:nvPr/>
        </p:nvPicPr>
        <p:blipFill>
          <a:blip r:embed="rId4"/>
          <a:stretch>
            <a:fillRect/>
          </a:stretch>
        </p:blipFill>
        <p:spPr>
          <a:xfrm>
            <a:off x="9093632" y="4830230"/>
            <a:ext cx="2069364" cy="1303937"/>
          </a:xfrm>
          <a:prstGeom prst="rect">
            <a:avLst/>
          </a:prstGeom>
        </p:spPr>
      </p:pic>
      <p:sp>
        <p:nvSpPr>
          <p:cNvPr id="9" name="ZoneTexte 8"/>
          <p:cNvSpPr txBox="1"/>
          <p:nvPr/>
        </p:nvSpPr>
        <p:spPr>
          <a:xfrm>
            <a:off x="8724179" y="4122135"/>
            <a:ext cx="2973891" cy="523220"/>
          </a:xfrm>
          <a:prstGeom prst="rect">
            <a:avLst/>
          </a:prstGeom>
          <a:noFill/>
        </p:spPr>
        <p:txBody>
          <a:bodyPr wrap="none" rtlCol="0">
            <a:spAutoFit/>
          </a:bodyPr>
          <a:lstStyle/>
          <a:p>
            <a:r>
              <a:rPr lang="fr-FR" sz="2800" b="1" dirty="0"/>
              <a:t>Smartphone n°196</a:t>
            </a:r>
          </a:p>
        </p:txBody>
      </p:sp>
      <p:pic>
        <p:nvPicPr>
          <p:cNvPr id="1026" name="Picture 2" descr="https://www.furuno.fr/images/PhotosProduits/5782_OSL-EPIRB-1-Pro-Fro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9983" y="2123843"/>
            <a:ext cx="1934256" cy="1934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nsm-bandol.org/wp-content/uploads/2017/12/cropped-24130100_1769430749743554_8768663783069030005_o_petitecr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241" y="2387646"/>
            <a:ext cx="2418329" cy="144978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17731" y="1643761"/>
            <a:ext cx="3145348" cy="523220"/>
          </a:xfrm>
          <a:prstGeom prst="rect">
            <a:avLst/>
          </a:prstGeom>
          <a:noFill/>
        </p:spPr>
        <p:txBody>
          <a:bodyPr wrap="none" rtlCol="0">
            <a:spAutoFit/>
          </a:bodyPr>
          <a:lstStyle/>
          <a:p>
            <a:r>
              <a:rPr lang="fr-FR" sz="2800" b="1" dirty="0"/>
              <a:t>Signaux de détresse</a:t>
            </a:r>
          </a:p>
        </p:txBody>
      </p:sp>
      <p:sp>
        <p:nvSpPr>
          <p:cNvPr id="13" name="ZoneTexte 12"/>
          <p:cNvSpPr txBox="1"/>
          <p:nvPr/>
        </p:nvSpPr>
        <p:spPr>
          <a:xfrm>
            <a:off x="8693498" y="1566109"/>
            <a:ext cx="2869632" cy="523220"/>
          </a:xfrm>
          <a:prstGeom prst="rect">
            <a:avLst/>
          </a:prstGeom>
          <a:noFill/>
        </p:spPr>
        <p:txBody>
          <a:bodyPr wrap="none" rtlCol="0">
            <a:spAutoFit/>
          </a:bodyPr>
          <a:lstStyle/>
          <a:p>
            <a:r>
              <a:rPr lang="fr-FR" sz="2800" b="1" dirty="0"/>
              <a:t>Balise de détresse</a:t>
            </a:r>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0728" y="2083348"/>
            <a:ext cx="3238637" cy="2159091"/>
          </a:xfrm>
          <a:prstGeom prst="rect">
            <a:avLst/>
          </a:prstGeom>
        </p:spPr>
      </p:pic>
      <p:sp>
        <p:nvSpPr>
          <p:cNvPr id="15" name="ZoneTexte 14"/>
          <p:cNvSpPr txBox="1"/>
          <p:nvPr/>
        </p:nvSpPr>
        <p:spPr>
          <a:xfrm>
            <a:off x="4315251" y="1600623"/>
            <a:ext cx="3138744" cy="523220"/>
          </a:xfrm>
          <a:prstGeom prst="rect">
            <a:avLst/>
          </a:prstGeom>
          <a:noFill/>
        </p:spPr>
        <p:txBody>
          <a:bodyPr wrap="none" rtlCol="0">
            <a:spAutoFit/>
          </a:bodyPr>
          <a:lstStyle/>
          <a:p>
            <a:r>
              <a:rPr lang="fr-FR" sz="2800" b="1" dirty="0"/>
              <a:t>Téléphone </a:t>
            </a:r>
            <a:r>
              <a:rPr lang="fr-FR" sz="2800" b="1" dirty="0" err="1"/>
              <a:t>Inmarsat</a:t>
            </a:r>
            <a:endParaRPr lang="fr-FR" sz="2800" b="1" dirty="0"/>
          </a:p>
        </p:txBody>
      </p:sp>
    </p:spTree>
    <p:extLst>
      <p:ext uri="{BB962C8B-B14F-4D97-AF65-F5344CB8AC3E}">
        <p14:creationId xmlns:p14="http://schemas.microsoft.com/office/powerpoint/2010/main" val="292023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05" y="96186"/>
            <a:ext cx="870751" cy="369332"/>
          </a:xfrm>
          <a:prstGeom prst="rect">
            <a:avLst/>
          </a:prstGeom>
        </p:spPr>
        <p:txBody>
          <a:bodyPr wrap="none">
            <a:spAutoFit/>
          </a:bodyPr>
          <a:lstStyle/>
          <a:p>
            <a:r>
              <a:rPr lang="fr-FR" b="1" dirty="0"/>
              <a:t>L’alerte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788" y="594564"/>
            <a:ext cx="2520961" cy="2520961"/>
          </a:xfrm>
          <a:prstGeom prst="rect">
            <a:avLst/>
          </a:prstGeom>
        </p:spPr>
      </p:pic>
      <p:sp>
        <p:nvSpPr>
          <p:cNvPr id="5" name="ZoneTexte 4"/>
          <p:cNvSpPr txBox="1"/>
          <p:nvPr/>
        </p:nvSpPr>
        <p:spPr>
          <a:xfrm>
            <a:off x="4584668" y="142352"/>
            <a:ext cx="2645789" cy="646331"/>
          </a:xfrm>
          <a:prstGeom prst="rect">
            <a:avLst/>
          </a:prstGeom>
          <a:noFill/>
        </p:spPr>
        <p:txBody>
          <a:bodyPr wrap="none" rtlCol="0">
            <a:spAutoFit/>
          </a:bodyPr>
          <a:lstStyle/>
          <a:p>
            <a:r>
              <a:rPr lang="fr-FR" sz="3600" b="1" dirty="0"/>
              <a:t>VHF canal 16</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8461" y="3331028"/>
            <a:ext cx="2972855" cy="2972855"/>
          </a:xfrm>
          <a:prstGeom prst="rect">
            <a:avLst/>
          </a:prstGeom>
        </p:spPr>
      </p:pic>
      <p:sp>
        <p:nvSpPr>
          <p:cNvPr id="11" name="ZoneTexte 10"/>
          <p:cNvSpPr txBox="1"/>
          <p:nvPr/>
        </p:nvSpPr>
        <p:spPr>
          <a:xfrm>
            <a:off x="8349102" y="5139955"/>
            <a:ext cx="2145372" cy="923330"/>
          </a:xfrm>
          <a:prstGeom prst="rect">
            <a:avLst/>
          </a:prstGeom>
          <a:noFill/>
        </p:spPr>
        <p:txBody>
          <a:bodyPr wrap="square" rtlCol="0">
            <a:spAutoFit/>
          </a:bodyPr>
          <a:lstStyle/>
          <a:p>
            <a:r>
              <a:rPr lang="fr-FR" dirty="0"/>
              <a:t>VHF Portable</a:t>
            </a:r>
          </a:p>
          <a:p>
            <a:r>
              <a:rPr lang="fr-FR" dirty="0"/>
              <a:t>Puissance 6W</a:t>
            </a:r>
          </a:p>
          <a:p>
            <a:r>
              <a:rPr lang="fr-FR" dirty="0"/>
              <a:t>Portée 5 nautiques</a:t>
            </a:r>
          </a:p>
        </p:txBody>
      </p:sp>
      <p:sp>
        <p:nvSpPr>
          <p:cNvPr id="16" name="ZoneTexte 15"/>
          <p:cNvSpPr txBox="1"/>
          <p:nvPr/>
        </p:nvSpPr>
        <p:spPr>
          <a:xfrm>
            <a:off x="7230457" y="1264657"/>
            <a:ext cx="2409931" cy="923330"/>
          </a:xfrm>
          <a:prstGeom prst="rect">
            <a:avLst/>
          </a:prstGeom>
          <a:noFill/>
        </p:spPr>
        <p:txBody>
          <a:bodyPr wrap="square" rtlCol="0">
            <a:spAutoFit/>
          </a:bodyPr>
          <a:lstStyle/>
          <a:p>
            <a:r>
              <a:rPr lang="fr-FR" dirty="0"/>
              <a:t>VHF Fixe</a:t>
            </a:r>
          </a:p>
          <a:p>
            <a:r>
              <a:rPr lang="fr-FR" dirty="0"/>
              <a:t>Puissance 25W</a:t>
            </a:r>
          </a:p>
          <a:p>
            <a:r>
              <a:rPr lang="fr-FR" dirty="0"/>
              <a:t>Portée 25 nautiques</a:t>
            </a:r>
          </a:p>
        </p:txBody>
      </p:sp>
      <p:pic>
        <p:nvPicPr>
          <p:cNvPr id="14" name="Image 13"/>
          <p:cNvPicPr>
            <a:picLocks noChangeAspect="1"/>
          </p:cNvPicPr>
          <p:nvPr/>
        </p:nvPicPr>
        <p:blipFill>
          <a:blip r:embed="rId4"/>
          <a:stretch>
            <a:fillRect/>
          </a:stretch>
        </p:blipFill>
        <p:spPr>
          <a:xfrm>
            <a:off x="196396" y="2708121"/>
            <a:ext cx="7651668" cy="2247168"/>
          </a:xfrm>
          <a:prstGeom prst="rect">
            <a:avLst/>
          </a:prstGeom>
        </p:spPr>
      </p:pic>
      <p:sp>
        <p:nvSpPr>
          <p:cNvPr id="18" name="ZoneTexte 17"/>
          <p:cNvSpPr txBox="1"/>
          <p:nvPr/>
        </p:nvSpPr>
        <p:spPr>
          <a:xfrm>
            <a:off x="1807077" y="5278454"/>
            <a:ext cx="3862203" cy="646331"/>
          </a:xfrm>
          <a:prstGeom prst="rect">
            <a:avLst/>
          </a:prstGeom>
          <a:noFill/>
        </p:spPr>
        <p:txBody>
          <a:bodyPr wrap="square" rtlCol="0">
            <a:spAutoFit/>
          </a:bodyPr>
          <a:lstStyle/>
          <a:p>
            <a:r>
              <a:rPr lang="fr-FR" dirty="0"/>
              <a:t>La portée est liée à la hauteur des antennes et à la rotondité de la terre.</a:t>
            </a:r>
          </a:p>
        </p:txBody>
      </p:sp>
    </p:spTree>
    <p:extLst>
      <p:ext uri="{BB962C8B-B14F-4D97-AF65-F5344CB8AC3E}">
        <p14:creationId xmlns:p14="http://schemas.microsoft.com/office/powerpoint/2010/main" val="31001031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TotalTime>
  <Words>1073</Words>
  <Application>Microsoft Office PowerPoint</Application>
  <PresentationFormat>Grand écran</PresentationFormat>
  <Paragraphs>115</Paragraphs>
  <Slides>17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travail</dc:creator>
  <cp:lastModifiedBy>MOUCHET Bruno</cp:lastModifiedBy>
  <cp:revision>67</cp:revision>
  <cp:lastPrinted>2023-03-16T13:53:15Z</cp:lastPrinted>
  <dcterms:created xsi:type="dcterms:W3CDTF">2022-02-07T15:58:00Z</dcterms:created>
  <dcterms:modified xsi:type="dcterms:W3CDTF">2023-03-16T13:53:52Z</dcterms:modified>
</cp:coreProperties>
</file>