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57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9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3273" autoAdjust="0"/>
  </p:normalViewPr>
  <p:slideViewPr>
    <p:cSldViewPr snapToGrid="0">
      <p:cViewPr varScale="1">
        <p:scale>
          <a:sx n="114" d="100"/>
          <a:sy n="114" d="100"/>
        </p:scale>
        <p:origin x="47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031D4-5E9D-42D0-8CDA-A7452BA7FE2D}" type="datetimeFigureOut">
              <a:rPr lang="fr-FR" smtClean="0"/>
              <a:t>24/01/2023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85AA0-F977-49EE-82CB-20CEF82B43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5634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031D4-5E9D-42D0-8CDA-A7452BA7FE2D}" type="datetimeFigureOut">
              <a:rPr lang="fr-FR" smtClean="0"/>
              <a:t>24/01/2023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85AA0-F977-49EE-82CB-20CEF82B43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0902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031D4-5E9D-42D0-8CDA-A7452BA7FE2D}" type="datetimeFigureOut">
              <a:rPr lang="fr-FR" smtClean="0"/>
              <a:t>24/01/2023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85AA0-F977-49EE-82CB-20CEF82B43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1175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031D4-5E9D-42D0-8CDA-A7452BA7FE2D}" type="datetimeFigureOut">
              <a:rPr lang="fr-FR" smtClean="0"/>
              <a:t>24/01/2023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85AA0-F977-49EE-82CB-20CEF82B43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3986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031D4-5E9D-42D0-8CDA-A7452BA7FE2D}" type="datetimeFigureOut">
              <a:rPr lang="fr-FR" smtClean="0"/>
              <a:t>24/01/2023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85AA0-F977-49EE-82CB-20CEF82B43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7404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031D4-5E9D-42D0-8CDA-A7452BA7FE2D}" type="datetimeFigureOut">
              <a:rPr lang="fr-FR" smtClean="0"/>
              <a:t>24/01/2023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85AA0-F977-49EE-82CB-20CEF82B43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7746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031D4-5E9D-42D0-8CDA-A7452BA7FE2D}" type="datetimeFigureOut">
              <a:rPr lang="fr-FR" smtClean="0"/>
              <a:t>24/01/2023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85AA0-F977-49EE-82CB-20CEF82B43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8030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031D4-5E9D-42D0-8CDA-A7452BA7FE2D}" type="datetimeFigureOut">
              <a:rPr lang="fr-FR" smtClean="0"/>
              <a:t>24/01/2023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85AA0-F977-49EE-82CB-20CEF82B43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0052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031D4-5E9D-42D0-8CDA-A7452BA7FE2D}" type="datetimeFigureOut">
              <a:rPr lang="fr-FR" smtClean="0"/>
              <a:t>24/01/2023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85AA0-F977-49EE-82CB-20CEF82B43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5464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031D4-5E9D-42D0-8CDA-A7452BA7FE2D}" type="datetimeFigureOut">
              <a:rPr lang="fr-FR" smtClean="0"/>
              <a:t>24/01/2023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85AA0-F977-49EE-82CB-20CEF82B43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1675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031D4-5E9D-42D0-8CDA-A7452BA7FE2D}" type="datetimeFigureOut">
              <a:rPr lang="fr-FR" smtClean="0"/>
              <a:t>24/01/2023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85AA0-F977-49EE-82CB-20CEF82B43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0533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3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031D4-5E9D-42D0-8CDA-A7452BA7FE2D}" type="datetimeFigureOut">
              <a:rPr lang="fr-FR" smtClean="0"/>
              <a:t>24/01/2023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85AA0-F977-49EE-82CB-20CEF82B43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5801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907177" y="0"/>
            <a:ext cx="88435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600" b="1" dirty="0"/>
              <a:t>Les marques de balisage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286204" y="1481173"/>
            <a:ext cx="4206408" cy="45858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fr-FR" sz="3600" b="1" dirty="0"/>
              <a:t> </a:t>
            </a:r>
            <a:r>
              <a:rPr lang="fr-FR" sz="3200" b="1" dirty="0"/>
              <a:t>Région de navigation</a:t>
            </a:r>
          </a:p>
          <a:p>
            <a:pPr marL="342900" indent="-342900">
              <a:buAutoNum type="arabicPeriod"/>
            </a:pPr>
            <a:endParaRPr lang="fr-FR" sz="3200" b="1" dirty="0"/>
          </a:p>
          <a:p>
            <a:pPr marL="342900" indent="-342900">
              <a:buAutoNum type="arabicPeriod"/>
            </a:pPr>
            <a:r>
              <a:rPr lang="fr-FR" sz="3200" b="1" dirty="0"/>
              <a:t> Marques latérales </a:t>
            </a:r>
          </a:p>
          <a:p>
            <a:pPr marL="342900" indent="-342900">
              <a:buFontTx/>
              <a:buAutoNum type="arabicPeriod"/>
            </a:pPr>
            <a:endParaRPr lang="fr-FR" sz="3200" b="1" dirty="0"/>
          </a:p>
          <a:p>
            <a:pPr marL="342900" indent="-342900">
              <a:buFontTx/>
              <a:buAutoNum type="arabicPeriod"/>
            </a:pPr>
            <a:r>
              <a:rPr lang="fr-FR" sz="3200" b="1" dirty="0"/>
              <a:t> Marques cardinales</a:t>
            </a:r>
          </a:p>
          <a:p>
            <a:pPr marL="342900" indent="-342900">
              <a:buFontTx/>
              <a:buAutoNum type="arabicPeriod"/>
            </a:pPr>
            <a:endParaRPr lang="fr-FR" sz="3200" b="1" dirty="0"/>
          </a:p>
          <a:p>
            <a:pPr marL="342900" indent="-342900">
              <a:buAutoNum type="arabicPeriod"/>
            </a:pPr>
            <a:r>
              <a:rPr lang="fr-FR" sz="3200" b="1" dirty="0"/>
              <a:t> Autres marques</a:t>
            </a:r>
          </a:p>
          <a:p>
            <a:pPr marL="342900" indent="-342900">
              <a:buAutoNum type="arabicPeriod"/>
            </a:pPr>
            <a:endParaRPr lang="fr-FR" sz="3200" b="1" dirty="0"/>
          </a:p>
          <a:p>
            <a:pPr marL="342900" indent="-342900">
              <a:buAutoNum type="arabicPeriod"/>
            </a:pPr>
            <a:r>
              <a:rPr lang="fr-FR" sz="3200" b="1" dirty="0"/>
              <a:t> Balisage des plages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8186" y="1435573"/>
            <a:ext cx="1528548" cy="873405"/>
          </a:xfrm>
          <a:prstGeom prst="rect">
            <a:avLst/>
          </a:prstGeom>
        </p:spPr>
      </p:pic>
      <p:grpSp>
        <p:nvGrpSpPr>
          <p:cNvPr id="13" name="Groupe 12"/>
          <p:cNvGrpSpPr/>
          <p:nvPr/>
        </p:nvGrpSpPr>
        <p:grpSpPr>
          <a:xfrm>
            <a:off x="5740135" y="2142863"/>
            <a:ext cx="1343054" cy="1158354"/>
            <a:chOff x="5492612" y="2057400"/>
            <a:chExt cx="1343054" cy="1158354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76" r="23335"/>
            <a:stretch/>
          </p:blipFill>
          <p:spPr>
            <a:xfrm flipH="1">
              <a:off x="6212526" y="2057400"/>
              <a:ext cx="623140" cy="1158354"/>
            </a:xfrm>
            <a:prstGeom prst="rect">
              <a:avLst/>
            </a:prstGeom>
          </p:spPr>
        </p:pic>
        <p:pic>
          <p:nvPicPr>
            <p:cNvPr id="3" name="Image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42" r="18044"/>
            <a:stretch/>
          </p:blipFill>
          <p:spPr>
            <a:xfrm>
              <a:off x="5492612" y="2104614"/>
              <a:ext cx="719914" cy="1111140"/>
            </a:xfrm>
            <a:prstGeom prst="rect">
              <a:avLst/>
            </a:prstGeom>
          </p:spPr>
        </p:pic>
      </p:grpSp>
      <p:grpSp>
        <p:nvGrpSpPr>
          <p:cNvPr id="10" name="Groupe 9"/>
          <p:cNvGrpSpPr/>
          <p:nvPr/>
        </p:nvGrpSpPr>
        <p:grpSpPr>
          <a:xfrm>
            <a:off x="7801442" y="2982769"/>
            <a:ext cx="1552020" cy="1334878"/>
            <a:chOff x="6086446" y="2957092"/>
            <a:chExt cx="1552020" cy="1334878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662"/>
            <a:stretch/>
          </p:blipFill>
          <p:spPr>
            <a:xfrm>
              <a:off x="6806360" y="2957092"/>
              <a:ext cx="832106" cy="1334878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32" r="35094"/>
            <a:stretch/>
          </p:blipFill>
          <p:spPr>
            <a:xfrm>
              <a:off x="6086446" y="2970353"/>
              <a:ext cx="750111" cy="1321617"/>
            </a:xfrm>
            <a:prstGeom prst="rect">
              <a:avLst/>
            </a:prstGeom>
          </p:spPr>
        </p:pic>
      </p:grpSp>
      <p:grpSp>
        <p:nvGrpSpPr>
          <p:cNvPr id="14" name="Groupe 13"/>
          <p:cNvGrpSpPr/>
          <p:nvPr/>
        </p:nvGrpSpPr>
        <p:grpSpPr>
          <a:xfrm>
            <a:off x="5160934" y="3910104"/>
            <a:ext cx="1610685" cy="1436735"/>
            <a:chOff x="5773110" y="3923031"/>
            <a:chExt cx="1610685" cy="1436735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80" r="22256"/>
            <a:stretch/>
          </p:blipFill>
          <p:spPr>
            <a:xfrm>
              <a:off x="5773110" y="3923031"/>
              <a:ext cx="838200" cy="1436735"/>
            </a:xfrm>
            <a:prstGeom prst="rect">
              <a:avLst/>
            </a:prstGeom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81" r="22770"/>
            <a:stretch/>
          </p:blipFill>
          <p:spPr>
            <a:xfrm flipH="1">
              <a:off x="6611310" y="3976688"/>
              <a:ext cx="772485" cy="1383078"/>
            </a:xfrm>
            <a:prstGeom prst="rect">
              <a:avLst/>
            </a:prstGeom>
          </p:spPr>
        </p:pic>
      </p:grpSp>
      <p:pic>
        <p:nvPicPr>
          <p:cNvPr id="2050" name="Picture 2" descr="https://www.nageur-sauveteur.com/media/surveillance/bouees-chenal-zone-bain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141" y="5346839"/>
            <a:ext cx="2757394" cy="835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389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8970" y="480192"/>
            <a:ext cx="54114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/>
              <a:t>Marques de dangers nouveaux</a:t>
            </a:r>
            <a:endParaRPr lang="fr-FR" sz="3200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3779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/>
              <a:t>Autres Marques</a:t>
            </a:r>
            <a:endParaRPr lang="fr-FR" sz="14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07808"/>
            <a:ext cx="6978316" cy="3850191"/>
          </a:xfrm>
          <a:prstGeom prst="rect">
            <a:avLst/>
          </a:prstGeom>
        </p:spPr>
      </p:pic>
      <p:pic>
        <p:nvPicPr>
          <p:cNvPr id="1026" name="Picture 2" descr="https://img.nauticexpo.fr/images_ne/photo-g/64363-91651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234" y="1781754"/>
            <a:ext cx="2487367" cy="198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72901" y="1297901"/>
            <a:ext cx="39089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00000"/>
                </a:solidFill>
                <a:latin typeface="Helvetica" panose="020B0604020202020204" pitchFamily="34" charset="0"/>
              </a:rPr>
              <a:t>L’expression « danger nouveau » est utilisée pour désigner les obstructions découvertes récemment qui ne sont pas encore indiquées dans les documents nautiques.  </a:t>
            </a:r>
          </a:p>
        </p:txBody>
      </p:sp>
      <p:sp>
        <p:nvSpPr>
          <p:cNvPr id="9" name="Rectangle 8"/>
          <p:cNvSpPr/>
          <p:nvPr/>
        </p:nvSpPr>
        <p:spPr>
          <a:xfrm>
            <a:off x="6277761" y="11662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solidFill>
                  <a:srgbClr val="000000"/>
                </a:solidFill>
                <a:latin typeface="Helvetica" panose="020B0604020202020204" pitchFamily="34" charset="0"/>
              </a:rPr>
              <a:t>Les dangers nouveaux sont généralement signalés par des marques cardinales ou latérales, parfois par des marques de danger isolé. Une bouée d’épave en cas d’urgence peut également être utilisée </a:t>
            </a:r>
          </a:p>
        </p:txBody>
      </p:sp>
      <p:sp>
        <p:nvSpPr>
          <p:cNvPr id="10" name="Rectangle 9"/>
          <p:cNvSpPr/>
          <p:nvPr/>
        </p:nvSpPr>
        <p:spPr>
          <a:xfrm>
            <a:off x="7221086" y="1574900"/>
            <a:ext cx="47965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00000"/>
                </a:solidFill>
                <a:latin typeface="Helvetica" panose="020B0604020202020204" pitchFamily="34" charset="0"/>
              </a:rPr>
              <a:t>Si le service responsable estime que le danger est particulièrement grave, au moins une des marques utilisées est doublée aussitôt que possible. 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8316" y="3018809"/>
            <a:ext cx="5282130" cy="383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8697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8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018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6312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2463" y="1017718"/>
            <a:ext cx="5919537" cy="472631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7718"/>
            <a:ext cx="6272464" cy="47263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9493" y="271645"/>
            <a:ext cx="16934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/>
              <a:t>Région A</a:t>
            </a:r>
            <a:endParaRPr lang="fr-FR" sz="3200" dirty="0"/>
          </a:p>
        </p:txBody>
      </p:sp>
      <p:sp>
        <p:nvSpPr>
          <p:cNvPr id="5" name="Rectangle 4"/>
          <p:cNvSpPr/>
          <p:nvPr/>
        </p:nvSpPr>
        <p:spPr>
          <a:xfrm>
            <a:off x="8385492" y="271645"/>
            <a:ext cx="16758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/>
              <a:t>Région B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3717987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8940"/>
            <a:ext cx="9612066" cy="54490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54552" y="466696"/>
            <a:ext cx="47379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/>
              <a:t>Balisage des plages en mer</a:t>
            </a:r>
            <a:endParaRPr lang="fr-FR" sz="3200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6090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/>
              <a:t>Balisage des plages</a:t>
            </a:r>
            <a:endParaRPr lang="fr-FR" sz="1400" dirty="0"/>
          </a:p>
        </p:txBody>
      </p:sp>
      <p:sp>
        <p:nvSpPr>
          <p:cNvPr id="8" name="ZoneTexte 7"/>
          <p:cNvSpPr txBox="1"/>
          <p:nvPr/>
        </p:nvSpPr>
        <p:spPr>
          <a:xfrm>
            <a:off x="9816781" y="1695543"/>
            <a:ext cx="21290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ZRUB</a:t>
            </a:r>
            <a:r>
              <a:rPr lang="fr-FR" sz="2000" dirty="0"/>
              <a:t> : </a:t>
            </a:r>
            <a:r>
              <a:rPr lang="fr-FR" sz="2000" b="1" dirty="0"/>
              <a:t>Z</a:t>
            </a:r>
            <a:r>
              <a:rPr lang="fr-FR" sz="2000" dirty="0"/>
              <a:t>one </a:t>
            </a:r>
            <a:r>
              <a:rPr lang="fr-FR" sz="2000" b="1" dirty="0"/>
              <a:t>R</a:t>
            </a:r>
            <a:r>
              <a:rPr lang="fr-FR" sz="2000" dirty="0"/>
              <a:t>éservée </a:t>
            </a:r>
            <a:r>
              <a:rPr lang="fr-FR" sz="2000" b="1" dirty="0"/>
              <a:t>U</a:t>
            </a:r>
            <a:r>
              <a:rPr lang="fr-FR" sz="2000" dirty="0"/>
              <a:t>niquement à la </a:t>
            </a:r>
            <a:r>
              <a:rPr lang="fr-FR" sz="2000" b="1" dirty="0"/>
              <a:t>B</a:t>
            </a:r>
            <a:r>
              <a:rPr lang="fr-FR" sz="2000" dirty="0"/>
              <a:t>aignade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9816781" y="4304264"/>
            <a:ext cx="21290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ZIEM</a:t>
            </a:r>
            <a:r>
              <a:rPr lang="fr-FR" sz="2000" dirty="0"/>
              <a:t> : </a:t>
            </a:r>
            <a:r>
              <a:rPr lang="fr-FR" sz="2000" b="1" dirty="0"/>
              <a:t>Z</a:t>
            </a:r>
            <a:r>
              <a:rPr lang="fr-FR" sz="2000" dirty="0"/>
              <a:t>one </a:t>
            </a:r>
            <a:r>
              <a:rPr lang="fr-FR" sz="2000" b="1" dirty="0"/>
              <a:t>I</a:t>
            </a:r>
            <a:r>
              <a:rPr lang="fr-FR" sz="2000" dirty="0"/>
              <a:t>nterdite aux </a:t>
            </a:r>
            <a:r>
              <a:rPr lang="fr-FR" sz="2000" b="1" dirty="0"/>
              <a:t>E</a:t>
            </a:r>
            <a:r>
              <a:rPr lang="fr-FR" sz="2000" dirty="0"/>
              <a:t>mbarcations à </a:t>
            </a:r>
            <a:r>
              <a:rPr lang="fr-FR" sz="2000" b="1" dirty="0"/>
              <a:t>M</a:t>
            </a:r>
            <a:r>
              <a:rPr lang="fr-FR" sz="2000" dirty="0"/>
              <a:t>oteur</a:t>
            </a:r>
          </a:p>
        </p:txBody>
      </p:sp>
      <p:sp>
        <p:nvSpPr>
          <p:cNvPr id="10" name="Flèche droite 9"/>
          <p:cNvSpPr/>
          <p:nvPr/>
        </p:nvSpPr>
        <p:spPr>
          <a:xfrm rot="10473803">
            <a:off x="8376399" y="2178412"/>
            <a:ext cx="1426647" cy="3577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 droite 10"/>
          <p:cNvSpPr/>
          <p:nvPr/>
        </p:nvSpPr>
        <p:spPr>
          <a:xfrm rot="12448814">
            <a:off x="8187828" y="4091808"/>
            <a:ext cx="1634096" cy="37726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6768781" y="7844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solidFill>
                  <a:srgbClr val="000000"/>
                </a:solidFill>
                <a:latin typeface="Helvetica" panose="020B0604020202020204" pitchFamily="34" charset="0"/>
              </a:rPr>
              <a:t>Les zones de protection définies peuvent être : </a:t>
            </a:r>
          </a:p>
          <a:p>
            <a:r>
              <a:rPr lang="fr-FR" dirty="0">
                <a:solidFill>
                  <a:srgbClr val="000000"/>
                </a:solidFill>
                <a:latin typeface="Helvetica" panose="020B0604020202020204" pitchFamily="34" charset="0"/>
              </a:rPr>
              <a:t>- réservées exclusivement aux baigneurs.</a:t>
            </a:r>
          </a:p>
          <a:p>
            <a:r>
              <a:rPr lang="fr-FR" dirty="0">
                <a:solidFill>
                  <a:srgbClr val="000000"/>
                </a:solidFill>
                <a:latin typeface="Helvetica" panose="020B0604020202020204" pitchFamily="34" charset="0"/>
              </a:rPr>
              <a:t>- interdites aux engins à moteurs. </a:t>
            </a:r>
          </a:p>
          <a:p>
            <a:r>
              <a:rPr lang="fr-FR" dirty="0">
                <a:solidFill>
                  <a:srgbClr val="000000"/>
                </a:solidFill>
                <a:latin typeface="Helvetica" panose="020B0604020202020204" pitchFamily="34" charset="0"/>
              </a:rPr>
              <a:t>- affectées à tel ou tel type d’activité.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41" y="1278777"/>
            <a:ext cx="2617022" cy="155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742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6624"/>
            <a:ext cx="8361402" cy="520137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1402" y="1656624"/>
            <a:ext cx="3830598" cy="51836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94689" y="411954"/>
            <a:ext cx="46658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/>
              <a:t>Balisage des plages à terre</a:t>
            </a:r>
            <a:endParaRPr lang="fr-FR" sz="3200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6090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/>
              <a:t>Balisage des plages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079796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319" y="1023390"/>
            <a:ext cx="11477767" cy="44084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62371" y="120952"/>
            <a:ext cx="72977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Arial" panose="020B0604020202020204" pitchFamily="34" charset="0"/>
              </a:rPr>
              <a:t>Système de balisage maritime de l’AISM, régions A et B </a:t>
            </a:r>
            <a:endParaRPr lang="fr-FR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49145" y="490284"/>
            <a:ext cx="5588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4D5156"/>
                </a:solidFill>
                <a:latin typeface="arial" panose="020B0604020202020204" pitchFamily="34" charset="0"/>
              </a:rPr>
              <a:t>L'Association internationale de signalisation maritime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554434" y="5431810"/>
            <a:ext cx="56757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/>
              <a:t>Région  A : en revenant au port</a:t>
            </a:r>
            <a:endParaRPr lang="fr-FR" sz="3200" dirty="0"/>
          </a:p>
        </p:txBody>
      </p:sp>
      <p:sp>
        <p:nvSpPr>
          <p:cNvPr id="8" name="Rectangle 7"/>
          <p:cNvSpPr/>
          <p:nvPr/>
        </p:nvSpPr>
        <p:spPr>
          <a:xfrm>
            <a:off x="554434" y="5964916"/>
            <a:ext cx="56757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/>
              <a:t>Région  B : en sortant du port</a:t>
            </a:r>
            <a:endParaRPr lang="fr-FR" sz="3200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7408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/>
              <a:t>Région de navigation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874322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l="752"/>
          <a:stretch/>
        </p:blipFill>
        <p:spPr>
          <a:xfrm>
            <a:off x="47766" y="2574758"/>
            <a:ext cx="7048532" cy="42832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74371" y="217220"/>
            <a:ext cx="34287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/>
              <a:t>Marques latérales </a:t>
            </a:r>
            <a:endParaRPr lang="fr-FR" sz="32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370" y="1173707"/>
            <a:ext cx="4899546" cy="568429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5628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/>
              <a:t>Marques latérales </a:t>
            </a:r>
            <a:endParaRPr lang="fr-FR" sz="1400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76" r="23335"/>
          <a:stretch/>
        </p:blipFill>
        <p:spPr>
          <a:xfrm flipH="1">
            <a:off x="186380" y="634554"/>
            <a:ext cx="623140" cy="115835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42" r="18044"/>
          <a:stretch/>
        </p:blipFill>
        <p:spPr>
          <a:xfrm>
            <a:off x="3472906" y="713732"/>
            <a:ext cx="719914" cy="111114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264995" y="869578"/>
            <a:ext cx="12538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/>
              <a:t>Ba</a:t>
            </a:r>
            <a:r>
              <a:rPr lang="fr-FR" dirty="0" err="1"/>
              <a:t>bord</a:t>
            </a:r>
            <a:endParaRPr lang="fr-FR" dirty="0"/>
          </a:p>
          <a:p>
            <a:r>
              <a:rPr lang="fr-FR" b="1" dirty="0"/>
              <a:t>Cy</a:t>
            </a:r>
            <a:r>
              <a:rPr lang="fr-FR" dirty="0"/>
              <a:t>lindrique</a:t>
            </a:r>
          </a:p>
          <a:p>
            <a:r>
              <a:rPr lang="fr-FR" b="1" dirty="0"/>
              <a:t>Rouge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4548543" y="915639"/>
            <a:ext cx="9637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Tri</a:t>
            </a:r>
            <a:r>
              <a:rPr lang="fr-FR" dirty="0"/>
              <a:t>bord</a:t>
            </a:r>
          </a:p>
          <a:p>
            <a:r>
              <a:rPr lang="fr-FR" b="1" dirty="0"/>
              <a:t>Co</a:t>
            </a:r>
            <a:r>
              <a:rPr lang="fr-FR" dirty="0"/>
              <a:t>nique</a:t>
            </a:r>
          </a:p>
          <a:p>
            <a:r>
              <a:rPr lang="fr-FR" b="1" dirty="0"/>
              <a:t>Vert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653533" y="1976031"/>
            <a:ext cx="3132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/>
              <a:t>BaCyRouge</a:t>
            </a:r>
            <a:r>
              <a:rPr lang="fr-FR" sz="2400" dirty="0"/>
              <a:t> et </a:t>
            </a:r>
            <a:r>
              <a:rPr lang="fr-FR" sz="2400" dirty="0" err="1"/>
              <a:t>TriCoVert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540003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88711"/>
            <a:ext cx="6250674" cy="46692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2071" y="709635"/>
            <a:ext cx="49524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b="1" dirty="0"/>
              <a:t>Marques latérales de chenal préféré </a:t>
            </a:r>
            <a:endParaRPr lang="fr-FR" sz="3200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20316"/>
            <a:ext cx="5943600" cy="68580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9817768" y="1650102"/>
            <a:ext cx="1215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Préféré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7491663" y="4978839"/>
            <a:ext cx="1215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Préféré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5628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/>
              <a:t>Marques latérales 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008106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53602" y="1302388"/>
            <a:ext cx="6096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484848"/>
                </a:solidFill>
                <a:latin typeface="Verdana" panose="020B0604030504040204" pitchFamily="34" charset="0"/>
              </a:rPr>
              <a:t>Les marques cardinales sont au nombre de quatre et servent à baliser un danger par rapport à un point cardinal.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7031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/>
              <a:t>Marques Cardinales </a:t>
            </a:r>
            <a:endParaRPr lang="fr-FR" sz="1400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220" y="4503466"/>
            <a:ext cx="1959439" cy="188407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02" y="2762566"/>
            <a:ext cx="1818908" cy="1760609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723" y="2788500"/>
            <a:ext cx="1804062" cy="1734675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118" y="626503"/>
            <a:ext cx="1726541" cy="1638001"/>
          </a:xfrm>
          <a:prstGeom prst="rect">
            <a:avLst/>
          </a:prstGeom>
        </p:spPr>
      </p:pic>
      <p:grpSp>
        <p:nvGrpSpPr>
          <p:cNvPr id="17" name="Groupe 16"/>
          <p:cNvGrpSpPr/>
          <p:nvPr/>
        </p:nvGrpSpPr>
        <p:grpSpPr>
          <a:xfrm>
            <a:off x="3223816" y="2913184"/>
            <a:ext cx="2470245" cy="1590283"/>
            <a:chOff x="4544704" y="3281968"/>
            <a:chExt cx="2470245" cy="1590283"/>
          </a:xfrm>
        </p:grpSpPr>
        <p:sp>
          <p:nvSpPr>
            <p:cNvPr id="15" name="Explosion 1 14"/>
            <p:cNvSpPr/>
            <p:nvPr/>
          </p:nvSpPr>
          <p:spPr>
            <a:xfrm>
              <a:off x="4544704" y="3281968"/>
              <a:ext cx="2470245" cy="1590283"/>
            </a:xfrm>
            <a:prstGeom prst="irregularSeal1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5151609" y="3815499"/>
              <a:ext cx="125643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b="1" dirty="0"/>
                <a:t>Danger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>
            <a:off x="118335" y="816414"/>
            <a:ext cx="33608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484848"/>
                </a:solidFill>
                <a:latin typeface="Verdana" panose="020B0604030504040204" pitchFamily="34" charset="0"/>
              </a:rPr>
              <a:t>La disposition des couleurs et des triangles indique de quel côté laisser la balise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1292469" y="4318459"/>
            <a:ext cx="8213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OUEST</a:t>
            </a:r>
          </a:p>
          <a:p>
            <a:pPr algn="ctr"/>
            <a:r>
              <a:rPr lang="fr-FR" b="1" dirty="0"/>
              <a:t>WEST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4145622" y="6211669"/>
            <a:ext cx="8595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/>
              <a:t>SUD</a:t>
            </a:r>
          </a:p>
          <a:p>
            <a:pPr algn="ctr"/>
            <a:r>
              <a:rPr lang="fr-FR" b="1" dirty="0"/>
              <a:t>SOUTH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6997283" y="4318459"/>
            <a:ext cx="6496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/>
              <a:t>EST</a:t>
            </a:r>
          </a:p>
          <a:p>
            <a:r>
              <a:rPr lang="fr-FR" b="1" dirty="0"/>
              <a:t>EAST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4207427" y="2081914"/>
            <a:ext cx="8797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/>
              <a:t>NORD</a:t>
            </a:r>
          </a:p>
          <a:p>
            <a:pPr algn="ctr"/>
            <a:r>
              <a:rPr lang="fr-FR" b="1" dirty="0"/>
              <a:t>NORTH</a:t>
            </a:r>
          </a:p>
        </p:txBody>
      </p:sp>
      <p:grpSp>
        <p:nvGrpSpPr>
          <p:cNvPr id="66" name="Groupe 65"/>
          <p:cNvGrpSpPr/>
          <p:nvPr/>
        </p:nvGrpSpPr>
        <p:grpSpPr>
          <a:xfrm>
            <a:off x="445975" y="5103068"/>
            <a:ext cx="588171" cy="741335"/>
            <a:chOff x="445975" y="5103068"/>
            <a:chExt cx="588171" cy="741335"/>
          </a:xfrm>
        </p:grpSpPr>
        <p:grpSp>
          <p:nvGrpSpPr>
            <p:cNvPr id="28" name="Groupe 27"/>
            <p:cNvGrpSpPr/>
            <p:nvPr/>
          </p:nvGrpSpPr>
          <p:grpSpPr>
            <a:xfrm>
              <a:off x="571591" y="5153237"/>
              <a:ext cx="368489" cy="635604"/>
              <a:chOff x="1146412" y="5090615"/>
              <a:chExt cx="368489" cy="1009934"/>
            </a:xfrm>
            <a:solidFill>
              <a:schemeClr val="tx1"/>
            </a:solidFill>
          </p:grpSpPr>
          <p:sp>
            <p:nvSpPr>
              <p:cNvPr id="24" name="Triangle isocèle 23"/>
              <p:cNvSpPr/>
              <p:nvPr/>
            </p:nvSpPr>
            <p:spPr>
              <a:xfrm>
                <a:off x="1146412" y="5595582"/>
                <a:ext cx="368489" cy="504967"/>
              </a:xfrm>
              <a:prstGeom prst="triangl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5" name="Triangle isocèle 24"/>
              <p:cNvSpPr/>
              <p:nvPr/>
            </p:nvSpPr>
            <p:spPr>
              <a:xfrm rot="10800000">
                <a:off x="1146412" y="5090615"/>
                <a:ext cx="368489" cy="504967"/>
              </a:xfrm>
              <a:prstGeom prst="triangl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54" name="Groupe 53"/>
            <p:cNvGrpSpPr/>
            <p:nvPr/>
          </p:nvGrpSpPr>
          <p:grpSpPr>
            <a:xfrm>
              <a:off x="445975" y="5103068"/>
              <a:ext cx="588171" cy="741335"/>
              <a:chOff x="831056" y="5292929"/>
              <a:chExt cx="588171" cy="741335"/>
            </a:xfrm>
          </p:grpSpPr>
          <p:cxnSp>
            <p:nvCxnSpPr>
              <p:cNvPr id="30" name="Connecteur droit 29"/>
              <p:cNvCxnSpPr/>
              <p:nvPr/>
            </p:nvCxnSpPr>
            <p:spPr>
              <a:xfrm flipH="1" flipV="1">
                <a:off x="831056" y="5292929"/>
                <a:ext cx="588171" cy="2972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cteur droit 30"/>
              <p:cNvCxnSpPr/>
              <p:nvPr/>
            </p:nvCxnSpPr>
            <p:spPr>
              <a:xfrm flipH="1" flipV="1">
                <a:off x="831056" y="6031882"/>
                <a:ext cx="553923" cy="2382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necteur droit 31"/>
              <p:cNvCxnSpPr/>
              <p:nvPr/>
            </p:nvCxnSpPr>
            <p:spPr>
              <a:xfrm flipH="1">
                <a:off x="851579" y="5658519"/>
                <a:ext cx="210460" cy="373363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necteur droit 37"/>
              <p:cNvCxnSpPr/>
              <p:nvPr/>
            </p:nvCxnSpPr>
            <p:spPr>
              <a:xfrm flipH="1" flipV="1">
                <a:off x="851579" y="5292929"/>
                <a:ext cx="210460" cy="383972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5" name="Groupe 54"/>
          <p:cNvGrpSpPr/>
          <p:nvPr/>
        </p:nvGrpSpPr>
        <p:grpSpPr>
          <a:xfrm rot="16200000">
            <a:off x="1412499" y="5305704"/>
            <a:ext cx="409888" cy="362671"/>
            <a:chOff x="831056" y="5292929"/>
            <a:chExt cx="588171" cy="741335"/>
          </a:xfrm>
        </p:grpSpPr>
        <p:cxnSp>
          <p:nvCxnSpPr>
            <p:cNvPr id="56" name="Connecteur droit 55"/>
            <p:cNvCxnSpPr/>
            <p:nvPr/>
          </p:nvCxnSpPr>
          <p:spPr>
            <a:xfrm flipH="1" flipV="1">
              <a:off x="831056" y="5292929"/>
              <a:ext cx="588171" cy="2972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56"/>
            <p:cNvCxnSpPr/>
            <p:nvPr/>
          </p:nvCxnSpPr>
          <p:spPr>
            <a:xfrm flipH="1" flipV="1">
              <a:off x="831056" y="6031882"/>
              <a:ext cx="553923" cy="2382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57"/>
            <p:cNvCxnSpPr/>
            <p:nvPr/>
          </p:nvCxnSpPr>
          <p:spPr>
            <a:xfrm flipH="1">
              <a:off x="851579" y="5658519"/>
              <a:ext cx="210460" cy="373363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58"/>
            <p:cNvCxnSpPr/>
            <p:nvPr/>
          </p:nvCxnSpPr>
          <p:spPr>
            <a:xfrm flipH="1" flipV="1">
              <a:off x="851579" y="5292929"/>
              <a:ext cx="210460" cy="383972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ZoneTexte 60"/>
          <p:cNvSpPr txBox="1"/>
          <p:nvPr/>
        </p:nvSpPr>
        <p:spPr>
          <a:xfrm>
            <a:off x="1802418" y="5204066"/>
            <a:ext cx="7745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/>
              <a:t>EST</a:t>
            </a:r>
          </a:p>
        </p:txBody>
      </p:sp>
      <p:grpSp>
        <p:nvGrpSpPr>
          <p:cNvPr id="80" name="Groupe 79"/>
          <p:cNvGrpSpPr/>
          <p:nvPr/>
        </p:nvGrpSpPr>
        <p:grpSpPr>
          <a:xfrm>
            <a:off x="6053602" y="5103068"/>
            <a:ext cx="553923" cy="907603"/>
            <a:chOff x="6300969" y="5433432"/>
            <a:chExt cx="553923" cy="907603"/>
          </a:xfrm>
        </p:grpSpPr>
        <p:sp>
          <p:nvSpPr>
            <p:cNvPr id="64" name="Triangle isocèle 63"/>
            <p:cNvSpPr/>
            <p:nvPr/>
          </p:nvSpPr>
          <p:spPr>
            <a:xfrm rot="10800000">
              <a:off x="6426329" y="5937319"/>
              <a:ext cx="368489" cy="317802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5" name="Triangle isocèle 64"/>
            <p:cNvSpPr/>
            <p:nvPr/>
          </p:nvSpPr>
          <p:spPr>
            <a:xfrm>
              <a:off x="6426329" y="5541823"/>
              <a:ext cx="368489" cy="317802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75" name="Groupe 74"/>
            <p:cNvGrpSpPr/>
            <p:nvPr/>
          </p:nvGrpSpPr>
          <p:grpSpPr>
            <a:xfrm>
              <a:off x="6300969" y="5433432"/>
              <a:ext cx="553923" cy="907603"/>
              <a:chOff x="6300969" y="5433432"/>
              <a:chExt cx="553923" cy="907603"/>
            </a:xfrm>
          </p:grpSpPr>
          <p:cxnSp>
            <p:nvCxnSpPr>
              <p:cNvPr id="67" name="Connecteur droit 66"/>
              <p:cNvCxnSpPr/>
              <p:nvPr/>
            </p:nvCxnSpPr>
            <p:spPr>
              <a:xfrm flipH="1" flipV="1">
                <a:off x="6300969" y="5894899"/>
                <a:ext cx="553923" cy="2382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Connecteur droit 68"/>
              <p:cNvCxnSpPr/>
              <p:nvPr/>
            </p:nvCxnSpPr>
            <p:spPr>
              <a:xfrm flipV="1">
                <a:off x="6309934" y="5433432"/>
                <a:ext cx="269618" cy="461467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Connecteur droit 71"/>
              <p:cNvCxnSpPr/>
              <p:nvPr/>
            </p:nvCxnSpPr>
            <p:spPr>
              <a:xfrm flipH="1" flipV="1">
                <a:off x="6300969" y="5873689"/>
                <a:ext cx="276961" cy="467346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2" name="Groupe 81"/>
          <p:cNvGrpSpPr/>
          <p:nvPr/>
        </p:nvGrpSpPr>
        <p:grpSpPr>
          <a:xfrm>
            <a:off x="6997283" y="5257246"/>
            <a:ext cx="945825" cy="584775"/>
            <a:chOff x="7225756" y="5311960"/>
            <a:chExt cx="945825" cy="584775"/>
          </a:xfrm>
        </p:grpSpPr>
        <p:grpSp>
          <p:nvGrpSpPr>
            <p:cNvPr id="76" name="Groupe 75"/>
            <p:cNvGrpSpPr/>
            <p:nvPr/>
          </p:nvGrpSpPr>
          <p:grpSpPr>
            <a:xfrm>
              <a:off x="7225756" y="5405824"/>
              <a:ext cx="203139" cy="419244"/>
              <a:chOff x="6300969" y="5433432"/>
              <a:chExt cx="553923" cy="907603"/>
            </a:xfrm>
          </p:grpSpPr>
          <p:cxnSp>
            <p:nvCxnSpPr>
              <p:cNvPr id="77" name="Connecteur droit 76"/>
              <p:cNvCxnSpPr/>
              <p:nvPr/>
            </p:nvCxnSpPr>
            <p:spPr>
              <a:xfrm flipH="1" flipV="1">
                <a:off x="6300969" y="5894899"/>
                <a:ext cx="553923" cy="2382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Connecteur droit 77"/>
              <p:cNvCxnSpPr/>
              <p:nvPr/>
            </p:nvCxnSpPr>
            <p:spPr>
              <a:xfrm flipV="1">
                <a:off x="6309934" y="5433432"/>
                <a:ext cx="269618" cy="461467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Connecteur droit 78"/>
              <p:cNvCxnSpPr/>
              <p:nvPr/>
            </p:nvCxnSpPr>
            <p:spPr>
              <a:xfrm flipH="1" flipV="1">
                <a:off x="6300969" y="5873689"/>
                <a:ext cx="276961" cy="467346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1" name="ZoneTexte 80"/>
            <p:cNvSpPr txBox="1"/>
            <p:nvPr/>
          </p:nvSpPr>
          <p:spPr>
            <a:xfrm>
              <a:off x="7344944" y="5311960"/>
              <a:ext cx="82663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b="1" dirty="0"/>
                <a:t>AST</a:t>
              </a:r>
            </a:p>
          </p:txBody>
        </p:sp>
      </p:grpSp>
      <p:sp>
        <p:nvSpPr>
          <p:cNvPr id="83" name="Rectangle 82"/>
          <p:cNvSpPr/>
          <p:nvPr/>
        </p:nvSpPr>
        <p:spPr>
          <a:xfrm>
            <a:off x="8597552" y="4630925"/>
            <a:ext cx="33608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484848"/>
                </a:solidFill>
                <a:latin typeface="Verdana" panose="020B0604030504040204" pitchFamily="34" charset="0"/>
              </a:rPr>
              <a:t>Les triangles indiquent la position de la couleur noire</a:t>
            </a:r>
          </a:p>
        </p:txBody>
      </p:sp>
      <p:sp>
        <p:nvSpPr>
          <p:cNvPr id="84" name="Rectangle 83"/>
          <p:cNvSpPr/>
          <p:nvPr/>
        </p:nvSpPr>
        <p:spPr>
          <a:xfrm>
            <a:off x="5815409" y="205097"/>
            <a:ext cx="36074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/>
              <a:t>Marques cardinales 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2562302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7031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/>
              <a:t>Marques Cardinales </a:t>
            </a:r>
            <a:endParaRPr lang="fr-FR" sz="1400" dirty="0"/>
          </a:p>
        </p:txBody>
      </p:sp>
      <p:grpSp>
        <p:nvGrpSpPr>
          <p:cNvPr id="9" name="Groupe 8"/>
          <p:cNvGrpSpPr/>
          <p:nvPr/>
        </p:nvGrpSpPr>
        <p:grpSpPr>
          <a:xfrm>
            <a:off x="6191250" y="833593"/>
            <a:ext cx="6000750" cy="6024407"/>
            <a:chOff x="0" y="833593"/>
            <a:chExt cx="5612494" cy="5431445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833593"/>
              <a:ext cx="5612494" cy="5431445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 rot="2710730">
              <a:off x="2535668" y="3292259"/>
              <a:ext cx="524266" cy="5205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2428415" y="3395426"/>
              <a:ext cx="7197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/>
                <a:t>Danger</a:t>
              </a:r>
            </a:p>
          </p:txBody>
        </p:sp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23" y="2523879"/>
            <a:ext cx="6180847" cy="345572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322156" y="886136"/>
            <a:ext cx="36074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/>
              <a:t>Marques cardinales 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32291239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06235"/>
            <a:ext cx="12192000" cy="415176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81609" y="757547"/>
            <a:ext cx="44712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/>
              <a:t>Marque de danger isolé </a:t>
            </a:r>
            <a:endParaRPr lang="fr-FR" sz="3200" dirty="0"/>
          </a:p>
        </p:txBody>
      </p:sp>
      <p:sp>
        <p:nvSpPr>
          <p:cNvPr id="4" name="Rectangle 3"/>
          <p:cNvSpPr/>
          <p:nvPr/>
        </p:nvSpPr>
        <p:spPr>
          <a:xfrm>
            <a:off x="969979" y="170111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solidFill>
                  <a:srgbClr val="000000"/>
                </a:solidFill>
                <a:latin typeface="Helvetica" panose="020B0604020202020204" pitchFamily="34" charset="0"/>
              </a:rPr>
              <a:t>Une marque de danger isolé indique un danger isolé d’étendue limitée autour duquel les eaux sont saines.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7772" y="757547"/>
            <a:ext cx="4602435" cy="29348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13779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/>
              <a:t>Autres Marques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7817584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81609" y="757547"/>
            <a:ext cx="29977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/>
              <a:t>Marque spéciale</a:t>
            </a:r>
            <a:endParaRPr lang="fr-FR" sz="3200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3779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/>
              <a:t>Autres Marques</a:t>
            </a:r>
            <a:endParaRPr lang="fr-FR" sz="14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/>
          <a:srcRect b="5976"/>
          <a:stretch/>
        </p:blipFill>
        <p:spPr>
          <a:xfrm>
            <a:off x="-1" y="3051359"/>
            <a:ext cx="12192001" cy="382569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6464" y="5278"/>
            <a:ext cx="4114434" cy="304608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50232" y="144940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solidFill>
                  <a:srgbClr val="000000"/>
                </a:solidFill>
                <a:latin typeface="Helvetica" panose="020B0604020202020204" pitchFamily="34" charset="0"/>
              </a:rPr>
              <a:t>Ces marques n’ont pas pour but principal d’aider la navigation mais elles indiquent une zone spéciale ou une configuration mentionnée dans les documents nautiques appropriés. </a:t>
            </a:r>
          </a:p>
        </p:txBody>
      </p:sp>
    </p:spTree>
    <p:extLst>
      <p:ext uri="{BB962C8B-B14F-4D97-AF65-F5344CB8AC3E}">
        <p14:creationId xmlns:p14="http://schemas.microsoft.com/office/powerpoint/2010/main" val="579887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33474"/>
            <a:ext cx="12192000" cy="39245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81609" y="757547"/>
            <a:ext cx="35379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/>
              <a:t>Marque d’eau saine</a:t>
            </a:r>
            <a:endParaRPr lang="fr-FR" sz="3200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3779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/>
              <a:t>Autres Marques</a:t>
            </a:r>
            <a:endParaRPr lang="fr-FR" sz="14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6633" y="0"/>
            <a:ext cx="3290357" cy="298923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10317" y="134232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solidFill>
                  <a:srgbClr val="000000"/>
                </a:solidFill>
                <a:latin typeface="Helvetica" panose="020B0604020202020204" pitchFamily="34" charset="0"/>
              </a:rPr>
              <a:t>Une marque d’eaux saines indique que les eaux sont saines tout autour d’elle. </a:t>
            </a:r>
          </a:p>
          <a:p>
            <a:r>
              <a:rPr lang="fr-FR" dirty="0">
                <a:solidFill>
                  <a:srgbClr val="000000"/>
                </a:solidFill>
                <a:latin typeface="Helvetica" panose="020B0604020202020204" pitchFamily="34" charset="0"/>
              </a:rPr>
              <a:t>Une marque d’eaux saines sert à définir l’axe d’un chenal et le milieu du chenal. </a:t>
            </a:r>
          </a:p>
        </p:txBody>
      </p:sp>
    </p:spTree>
    <p:extLst>
      <p:ext uri="{BB962C8B-B14F-4D97-AF65-F5344CB8AC3E}">
        <p14:creationId xmlns:p14="http://schemas.microsoft.com/office/powerpoint/2010/main" val="110420998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2029</TotalTime>
  <Words>380</Words>
  <Application>Microsoft Office PowerPoint</Application>
  <PresentationFormat>Grand écran</PresentationFormat>
  <Paragraphs>74</Paragraphs>
  <Slides>15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2" baseType="lpstr">
      <vt:lpstr>Arial</vt:lpstr>
      <vt:lpstr>Arial</vt:lpstr>
      <vt:lpstr>Calibri</vt:lpstr>
      <vt:lpstr>Calibri Light</vt:lpstr>
      <vt:lpstr>Helvetica</vt:lpstr>
      <vt:lpstr>Verdana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travail</dc:creator>
  <cp:lastModifiedBy>MOUCHET Bruno</cp:lastModifiedBy>
  <cp:revision>63</cp:revision>
  <dcterms:created xsi:type="dcterms:W3CDTF">2022-02-07T15:58:00Z</dcterms:created>
  <dcterms:modified xsi:type="dcterms:W3CDTF">2023-01-24T14:24:32Z</dcterms:modified>
</cp:coreProperties>
</file>