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333" r:id="rId3"/>
    <p:sldId id="262" r:id="rId4"/>
    <p:sldId id="261" r:id="rId5"/>
    <p:sldId id="263" r:id="rId6"/>
    <p:sldId id="264" r:id="rId7"/>
    <p:sldId id="265" r:id="rId8"/>
    <p:sldId id="273" r:id="rId9"/>
    <p:sldId id="274" r:id="rId10"/>
    <p:sldId id="276" r:id="rId11"/>
    <p:sldId id="275" r:id="rId12"/>
    <p:sldId id="280" r:id="rId13"/>
    <p:sldId id="281" r:id="rId14"/>
    <p:sldId id="291" r:id="rId15"/>
    <p:sldId id="301" r:id="rId16"/>
    <p:sldId id="298" r:id="rId17"/>
    <p:sldId id="297" r:id="rId18"/>
    <p:sldId id="296" r:id="rId19"/>
    <p:sldId id="295" r:id="rId20"/>
    <p:sldId id="305" r:id="rId21"/>
    <p:sldId id="304" r:id="rId22"/>
    <p:sldId id="303" r:id="rId23"/>
    <p:sldId id="302" r:id="rId24"/>
    <p:sldId id="294" r:id="rId25"/>
    <p:sldId id="311" r:id="rId26"/>
    <p:sldId id="306" r:id="rId27"/>
    <p:sldId id="307" r:id="rId28"/>
    <p:sldId id="308" r:id="rId29"/>
    <p:sldId id="309" r:id="rId30"/>
    <p:sldId id="310" r:id="rId31"/>
    <p:sldId id="312" r:id="rId32"/>
    <p:sldId id="315" r:id="rId33"/>
    <p:sldId id="314" r:id="rId34"/>
    <p:sldId id="313" r:id="rId35"/>
    <p:sldId id="316" r:id="rId36"/>
    <p:sldId id="318" r:id="rId37"/>
    <p:sldId id="317" r:id="rId38"/>
    <p:sldId id="319" r:id="rId39"/>
    <p:sldId id="321" r:id="rId40"/>
    <p:sldId id="331" r:id="rId41"/>
    <p:sldId id="330" r:id="rId42"/>
    <p:sldId id="287" r:id="rId43"/>
    <p:sldId id="320" r:id="rId44"/>
    <p:sldId id="322" r:id="rId45"/>
    <p:sldId id="323" r:id="rId46"/>
    <p:sldId id="324" r:id="rId47"/>
    <p:sldId id="325" r:id="rId48"/>
    <p:sldId id="332" r:id="rId49"/>
    <p:sldId id="266" r:id="rId50"/>
    <p:sldId id="267" r:id="rId51"/>
    <p:sldId id="268" r:id="rId52"/>
    <p:sldId id="269" r:id="rId53"/>
    <p:sldId id="270" r:id="rId54"/>
    <p:sldId id="271" r:id="rId55"/>
    <p:sldId id="277" r:id="rId56"/>
    <p:sldId id="279" r:id="rId57"/>
    <p:sldId id="278" r:id="rId58"/>
    <p:sldId id="272" r:id="rId59"/>
    <p:sldId id="257" r:id="rId60"/>
    <p:sldId id="289" r:id="rId61"/>
    <p:sldId id="290" r:id="rId62"/>
    <p:sldId id="288" r:id="rId63"/>
    <p:sldId id="256" r:id="rId64"/>
    <p:sldId id="259" r:id="rId65"/>
    <p:sldId id="258" r:id="rId6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C9A88A21-C48D-4621-9947-AD0268014B4F}" type="datetimeFigureOut">
              <a:rPr lang="fr-FR" smtClean="0"/>
              <a:t>30/08/2022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8AA8328-C605-4F03-A247-2C022EC1C623}" type="slidenum">
              <a:rPr lang="fr-FR" smtClean="0"/>
              <a:t>‹N°›</a:t>
            </a:fld>
            <a:endParaRPr lang="fr-FR"/>
          </a:p>
        </p:txBody>
      </p:sp>
    </p:spTree>
    <p:extLst>
      <p:ext uri="{BB962C8B-B14F-4D97-AF65-F5344CB8AC3E}">
        <p14:creationId xmlns:p14="http://schemas.microsoft.com/office/powerpoint/2010/main" val="2012007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A88A21-C48D-4621-9947-AD0268014B4F}" type="datetimeFigureOut">
              <a:rPr lang="fr-FR" smtClean="0"/>
              <a:t>30/08/2022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8AA8328-C605-4F03-A247-2C022EC1C623}" type="slidenum">
              <a:rPr lang="fr-FR" smtClean="0"/>
              <a:t>‹N°›</a:t>
            </a:fld>
            <a:endParaRPr lang="fr-FR"/>
          </a:p>
        </p:txBody>
      </p:sp>
    </p:spTree>
    <p:extLst>
      <p:ext uri="{BB962C8B-B14F-4D97-AF65-F5344CB8AC3E}">
        <p14:creationId xmlns:p14="http://schemas.microsoft.com/office/powerpoint/2010/main" val="3876001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A88A21-C48D-4621-9947-AD0268014B4F}" type="datetimeFigureOut">
              <a:rPr lang="fr-FR" smtClean="0"/>
              <a:t>30/08/2022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8AA8328-C605-4F03-A247-2C022EC1C623}" type="slidenum">
              <a:rPr lang="fr-FR" smtClean="0"/>
              <a:t>‹N°›</a:t>
            </a:fld>
            <a:endParaRPr lang="fr-FR"/>
          </a:p>
        </p:txBody>
      </p:sp>
    </p:spTree>
    <p:extLst>
      <p:ext uri="{BB962C8B-B14F-4D97-AF65-F5344CB8AC3E}">
        <p14:creationId xmlns:p14="http://schemas.microsoft.com/office/powerpoint/2010/main" val="1637806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9A88A21-C48D-4621-9947-AD0268014B4F}" type="datetimeFigureOut">
              <a:rPr lang="fr-FR" smtClean="0"/>
              <a:t>30/08/2022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8AA8328-C605-4F03-A247-2C022EC1C623}" type="slidenum">
              <a:rPr lang="fr-FR" smtClean="0"/>
              <a:t>‹N°›</a:t>
            </a:fld>
            <a:endParaRPr lang="fr-FR"/>
          </a:p>
        </p:txBody>
      </p:sp>
    </p:spTree>
    <p:extLst>
      <p:ext uri="{BB962C8B-B14F-4D97-AF65-F5344CB8AC3E}">
        <p14:creationId xmlns:p14="http://schemas.microsoft.com/office/powerpoint/2010/main" val="1683248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C9A88A21-C48D-4621-9947-AD0268014B4F}" type="datetimeFigureOut">
              <a:rPr lang="fr-FR" smtClean="0"/>
              <a:t>30/08/2022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F8AA8328-C605-4F03-A247-2C022EC1C623}" type="slidenum">
              <a:rPr lang="fr-FR" smtClean="0"/>
              <a:t>‹N°›</a:t>
            </a:fld>
            <a:endParaRPr lang="fr-FR"/>
          </a:p>
        </p:txBody>
      </p:sp>
    </p:spTree>
    <p:extLst>
      <p:ext uri="{BB962C8B-B14F-4D97-AF65-F5344CB8AC3E}">
        <p14:creationId xmlns:p14="http://schemas.microsoft.com/office/powerpoint/2010/main" val="3457933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C9A88A21-C48D-4621-9947-AD0268014B4F}" type="datetimeFigureOut">
              <a:rPr lang="fr-FR" smtClean="0"/>
              <a:t>30/08/2022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8AA8328-C605-4F03-A247-2C022EC1C623}" type="slidenum">
              <a:rPr lang="fr-FR" smtClean="0"/>
              <a:t>‹N°›</a:t>
            </a:fld>
            <a:endParaRPr lang="fr-FR"/>
          </a:p>
        </p:txBody>
      </p:sp>
    </p:spTree>
    <p:extLst>
      <p:ext uri="{BB962C8B-B14F-4D97-AF65-F5344CB8AC3E}">
        <p14:creationId xmlns:p14="http://schemas.microsoft.com/office/powerpoint/2010/main" val="3872915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9A88A21-C48D-4621-9947-AD0268014B4F}" type="datetimeFigureOut">
              <a:rPr lang="fr-FR" smtClean="0"/>
              <a:t>30/08/2022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F8AA8328-C605-4F03-A247-2C022EC1C623}" type="slidenum">
              <a:rPr lang="fr-FR" smtClean="0"/>
              <a:t>‹N°›</a:t>
            </a:fld>
            <a:endParaRPr lang="fr-FR"/>
          </a:p>
        </p:txBody>
      </p:sp>
    </p:spTree>
    <p:extLst>
      <p:ext uri="{BB962C8B-B14F-4D97-AF65-F5344CB8AC3E}">
        <p14:creationId xmlns:p14="http://schemas.microsoft.com/office/powerpoint/2010/main" val="1053831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C9A88A21-C48D-4621-9947-AD0268014B4F}" type="datetimeFigureOut">
              <a:rPr lang="fr-FR" smtClean="0"/>
              <a:t>30/08/2022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F8AA8328-C605-4F03-A247-2C022EC1C623}" type="slidenum">
              <a:rPr lang="fr-FR" smtClean="0"/>
              <a:t>‹N°›</a:t>
            </a:fld>
            <a:endParaRPr lang="fr-FR"/>
          </a:p>
        </p:txBody>
      </p:sp>
    </p:spTree>
    <p:extLst>
      <p:ext uri="{BB962C8B-B14F-4D97-AF65-F5344CB8AC3E}">
        <p14:creationId xmlns:p14="http://schemas.microsoft.com/office/powerpoint/2010/main" val="3255295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9A88A21-C48D-4621-9947-AD0268014B4F}" type="datetimeFigureOut">
              <a:rPr lang="fr-FR" smtClean="0"/>
              <a:t>30/08/2022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F8AA8328-C605-4F03-A247-2C022EC1C623}" type="slidenum">
              <a:rPr lang="fr-FR" smtClean="0"/>
              <a:t>‹N°›</a:t>
            </a:fld>
            <a:endParaRPr lang="fr-FR"/>
          </a:p>
        </p:txBody>
      </p:sp>
    </p:spTree>
    <p:extLst>
      <p:ext uri="{BB962C8B-B14F-4D97-AF65-F5344CB8AC3E}">
        <p14:creationId xmlns:p14="http://schemas.microsoft.com/office/powerpoint/2010/main" val="726062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C9A88A21-C48D-4621-9947-AD0268014B4F}" type="datetimeFigureOut">
              <a:rPr lang="fr-FR" smtClean="0"/>
              <a:t>30/08/2022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8AA8328-C605-4F03-A247-2C022EC1C623}" type="slidenum">
              <a:rPr lang="fr-FR" smtClean="0"/>
              <a:t>‹N°›</a:t>
            </a:fld>
            <a:endParaRPr lang="fr-FR"/>
          </a:p>
        </p:txBody>
      </p:sp>
    </p:spTree>
    <p:extLst>
      <p:ext uri="{BB962C8B-B14F-4D97-AF65-F5344CB8AC3E}">
        <p14:creationId xmlns:p14="http://schemas.microsoft.com/office/powerpoint/2010/main" val="1604327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C9A88A21-C48D-4621-9947-AD0268014B4F}" type="datetimeFigureOut">
              <a:rPr lang="fr-FR" smtClean="0"/>
              <a:t>30/08/2022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F8AA8328-C605-4F03-A247-2C022EC1C623}" type="slidenum">
              <a:rPr lang="fr-FR" smtClean="0"/>
              <a:t>‹N°›</a:t>
            </a:fld>
            <a:endParaRPr lang="fr-FR"/>
          </a:p>
        </p:txBody>
      </p:sp>
    </p:spTree>
    <p:extLst>
      <p:ext uri="{BB962C8B-B14F-4D97-AF65-F5344CB8AC3E}">
        <p14:creationId xmlns:p14="http://schemas.microsoft.com/office/powerpoint/2010/main" val="3029819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A88A21-C48D-4621-9947-AD0268014B4F}" type="datetimeFigureOut">
              <a:rPr lang="fr-FR" smtClean="0"/>
              <a:t>30/08/2022</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AA8328-C605-4F03-A247-2C022EC1C623}" type="slidenum">
              <a:rPr lang="fr-FR" smtClean="0"/>
              <a:t>‹N°›</a:t>
            </a:fld>
            <a:endParaRPr lang="fr-FR"/>
          </a:p>
        </p:txBody>
      </p:sp>
    </p:spTree>
    <p:extLst>
      <p:ext uri="{BB962C8B-B14F-4D97-AF65-F5344CB8AC3E}">
        <p14:creationId xmlns:p14="http://schemas.microsoft.com/office/powerpoint/2010/main" val="1704891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5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55.xml"/></Relationships>
</file>

<file path=ppt/slides/_rels/slide11.xml.rels><?xml version="1.0" encoding="UTF-8" standalone="yes"?>
<Relationships xmlns="http://schemas.openxmlformats.org/package/2006/relationships"><Relationship Id="rId3" Type="http://schemas.openxmlformats.org/officeDocument/2006/relationships/slide" Target="slide56.xml"/><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5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58.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60.xml"/><Relationship Id="rId4" Type="http://schemas.openxmlformats.org/officeDocument/2006/relationships/slide" Target="slide59.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61.xml"/></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 Target="slide16.xml"/><Relationship Id="rId7"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slide" Target="slide2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21.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4.png"/><Relationship Id="rId7" Type="http://schemas.openxmlformats.org/officeDocument/2006/relationships/image" Target="../media/image13.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slide" Target="slide24.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2.jpeg"/><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31.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33.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35.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1.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slide" Target="slide62.xml"/><Relationship Id="rId5" Type="http://schemas.openxmlformats.org/officeDocument/2006/relationships/image" Target="../media/image64.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9.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slide" Target="slide49.xml"/></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 Target="slide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 Target="slide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 Target="slide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 Target="slide10.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jpeg"/></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 Target="slide11.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92.jpeg"/></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 Target="slide11.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 Target="slide12.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5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slide" Target="slide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slide" Target="slide51.xml"/><Relationship Id="rId4" Type="http://schemas.openxmlformats.org/officeDocument/2006/relationships/slide" Target="slide50.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 Target="slide13.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slide" Target="slide14.xml"/></Relationships>
</file>

<file path=ppt/slides/_rels/slide6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 Target="slide3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5.jpe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06.png"/></Relationships>
</file>

<file path=ppt/slides/_rels/slide6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https://fr.wikipedia.org/wiki/Radier"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hyperlink" Target="https://fr.wikipedia.org/wiki/Navire_d'assaut_amphibie" TargetMode="External"/><Relationship Id="rId3" Type="http://schemas.openxmlformats.org/officeDocument/2006/relationships/hyperlink" Target="https://fr.wikipedia.org/wiki/C%C3%A2ble_sous-marin" TargetMode="External"/><Relationship Id="rId7" Type="http://schemas.openxmlformats.org/officeDocument/2006/relationships/hyperlink" Target="https://fr.wikipedia.org/wiki/Porte-h%C3%A9licopt%C3%A8res" TargetMode="External"/><Relationship Id="rId2" Type="http://schemas.openxmlformats.org/officeDocument/2006/relationships/hyperlink" Target="https://fr.wikipedia.org/wiki/Navire" TargetMode="External"/><Relationship Id="rId1" Type="http://schemas.openxmlformats.org/officeDocument/2006/relationships/slideLayout" Target="../slideLayouts/slideLayout2.xml"/><Relationship Id="rId6" Type="http://schemas.openxmlformats.org/officeDocument/2006/relationships/hyperlink" Target="https://fr.wikipedia.org/wiki/ROV" TargetMode="External"/><Relationship Id="rId11" Type="http://schemas.openxmlformats.org/officeDocument/2006/relationships/hyperlink" Target="https://www.defense.gouv.fr/marine/actu-marine/le-dossier-d-information-marine-dim-2019-est-en-ligne" TargetMode="External"/><Relationship Id="rId5" Type="http://schemas.openxmlformats.org/officeDocument/2006/relationships/hyperlink" Target="https://fr.wikipedia.org/wiki/%C3%89nergie_%C3%A9lectrique" TargetMode="External"/><Relationship Id="rId10" Type="http://schemas.openxmlformats.org/officeDocument/2006/relationships/hyperlink" Target="https://fr.wikipedia.org/wiki/Marine_nationale_(France)" TargetMode="External"/><Relationship Id="rId4" Type="http://schemas.openxmlformats.org/officeDocument/2006/relationships/hyperlink" Target="https://fr.wikipedia.org/wiki/T%C3%A9l%C3%A9communications" TargetMode="External"/><Relationship Id="rId9" Type="http://schemas.openxmlformats.org/officeDocument/2006/relationships/hyperlink" Target="https://fr.wikipedia.org/wiki/Classe_Mistral#cite_note-1" TargetMode="External"/></Relationships>
</file>

<file path=ppt/slides/_rels/slide7.xml.rels><?xml version="1.0" encoding="UTF-8" standalone="yes"?>
<Relationships xmlns="http://schemas.openxmlformats.org/package/2006/relationships"><Relationship Id="rId3" Type="http://schemas.openxmlformats.org/officeDocument/2006/relationships/slide" Target="slide52.xm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 Target="slide53.xm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Inscriptions à l&amp;#39;examen du BIMer et du CAEIMER session 2022 - éduscol STI"/>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
        <p:nvSpPr>
          <p:cNvPr id="8" name="Rectangle 7"/>
          <p:cNvSpPr/>
          <p:nvPr/>
        </p:nvSpPr>
        <p:spPr>
          <a:xfrm>
            <a:off x="2794633" y="388057"/>
            <a:ext cx="8805183" cy="923330"/>
          </a:xfrm>
          <a:prstGeom prst="rect">
            <a:avLst/>
          </a:prstGeom>
          <a:noFill/>
        </p:spPr>
        <p:txBody>
          <a:bodyPr wrap="square" lIns="91440" tIns="45720" rIns="91440" bIns="45720">
            <a:spAutoFit/>
          </a:bodyPr>
          <a:lstStyle/>
          <a:p>
            <a:pPr algn="ctr"/>
            <a:r>
              <a:rPr lang="fr-FR" sz="54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grpSp>
        <p:nvGrpSpPr>
          <p:cNvPr id="15" name="Groupe 14"/>
          <p:cNvGrpSpPr/>
          <p:nvPr/>
        </p:nvGrpSpPr>
        <p:grpSpPr>
          <a:xfrm>
            <a:off x="-1" y="1701234"/>
            <a:ext cx="12192001" cy="5156766"/>
            <a:chOff x="-1" y="1701234"/>
            <a:chExt cx="12192001" cy="5156766"/>
          </a:xfrm>
        </p:grpSpPr>
        <p:pic>
          <p:nvPicPr>
            <p:cNvPr id="1026" name="Picture 2" descr="Fichier:Paglia Orba Bastia Corsica Lin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 y="1701234"/>
              <a:ext cx="12192001" cy="5156766"/>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p:cNvPicPr>
              <a:picLocks noChangeAspect="1"/>
            </p:cNvPicPr>
            <p:nvPr/>
          </p:nvPicPr>
          <p:blipFill>
            <a:blip r:embed="rId4">
              <a:clrChange>
                <a:clrFrom>
                  <a:srgbClr val="FFFFFF"/>
                </a:clrFrom>
                <a:clrTo>
                  <a:srgbClr val="FFFFFF">
                    <a:alpha val="0"/>
                  </a:srgbClr>
                </a:clrTo>
              </a:clrChange>
            </a:blip>
            <a:stretch>
              <a:fillRect/>
            </a:stretch>
          </p:blipFill>
          <p:spPr>
            <a:xfrm>
              <a:off x="815749" y="3243233"/>
              <a:ext cx="10894470" cy="2561586"/>
            </a:xfrm>
            <a:prstGeom prst="rect">
              <a:avLst/>
            </a:prstGeom>
          </p:spPr>
        </p:pic>
      </p:grpSp>
    </p:spTree>
    <p:extLst>
      <p:ext uri="{BB962C8B-B14F-4D97-AF65-F5344CB8AC3E}">
        <p14:creationId xmlns:p14="http://schemas.microsoft.com/office/powerpoint/2010/main" val="2052502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0" name="Rectangle 19"/>
          <p:cNvSpPr/>
          <p:nvPr/>
        </p:nvSpPr>
        <p:spPr>
          <a:xfrm>
            <a:off x="9033004" y="597755"/>
            <a:ext cx="2626040" cy="621709"/>
          </a:xfrm>
          <a:prstGeom prst="rect">
            <a:avLst/>
          </a:prstGeom>
        </p:spPr>
        <p:txBody>
          <a:bodyPr wrap="none">
            <a:spAutoFit/>
          </a:bodyPr>
          <a:lstStyle/>
          <a:p>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2.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Les espaces communs </a:t>
            </a:r>
          </a:p>
          <a:p>
            <a:pPr>
              <a:lnSpc>
                <a:spcPct val="115000"/>
              </a:lnSpc>
              <a:spcAft>
                <a:spcPts val="800"/>
              </a:spcAft>
            </a:pPr>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à tous les navires.</a:t>
            </a:r>
            <a:endParaRPr lang="fr-F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 name="Bouton d'action : Informations 41">
            <a:hlinkClick r:id="rId2" action="ppaction://hlinksldjump" highlightClick="1"/>
          </p:cNvPr>
          <p:cNvSpPr/>
          <p:nvPr/>
        </p:nvSpPr>
        <p:spPr>
          <a:xfrm>
            <a:off x="10213010" y="4202874"/>
            <a:ext cx="395810" cy="418011"/>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roupe 5"/>
          <p:cNvGrpSpPr/>
          <p:nvPr/>
        </p:nvGrpSpPr>
        <p:grpSpPr>
          <a:xfrm>
            <a:off x="1030199" y="1393512"/>
            <a:ext cx="6019528" cy="3171962"/>
            <a:chOff x="378872" y="1797089"/>
            <a:chExt cx="6019528" cy="3171962"/>
          </a:xfrm>
        </p:grpSpPr>
        <p:grpSp>
          <p:nvGrpSpPr>
            <p:cNvPr id="23" name="Groupe 22"/>
            <p:cNvGrpSpPr/>
            <p:nvPr/>
          </p:nvGrpSpPr>
          <p:grpSpPr>
            <a:xfrm>
              <a:off x="378872" y="1797089"/>
              <a:ext cx="6019528" cy="3171962"/>
              <a:chOff x="0" y="0"/>
              <a:chExt cx="4210050" cy="2333625"/>
            </a:xfrm>
          </p:grpSpPr>
          <p:pic>
            <p:nvPicPr>
              <p:cNvPr id="24" name="Image 23" descr="Crude Oil Tanker Decathlon Modèle 3D - Navire on Hum3D"/>
              <p:cNvPicPr>
                <a:picLocks noChangeAspect="1"/>
              </p:cNvPicPr>
              <p:nvPr/>
            </p:nvPicPr>
            <p:blipFill rotWithShape="1">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t="27375" b="21267"/>
              <a:stretch/>
            </p:blipFill>
            <p:spPr bwMode="auto">
              <a:xfrm>
                <a:off x="0" y="171450"/>
                <a:ext cx="4210050" cy="2162175"/>
              </a:xfrm>
              <a:prstGeom prst="rect">
                <a:avLst/>
              </a:prstGeom>
              <a:noFill/>
              <a:ln>
                <a:noFill/>
              </a:ln>
              <a:extLst>
                <a:ext uri="{53640926-AAD7-44D8-BBD7-CCE9431645EC}">
                  <a14:shadowObscured xmlns:a14="http://schemas.microsoft.com/office/drawing/2010/main"/>
                </a:ext>
              </a:extLst>
            </p:spPr>
          </p:pic>
          <p:cxnSp>
            <p:nvCxnSpPr>
              <p:cNvPr id="25" name="Connecteur droit avec flèche 24"/>
              <p:cNvCxnSpPr/>
              <p:nvPr/>
            </p:nvCxnSpPr>
            <p:spPr>
              <a:xfrm>
                <a:off x="3067050" y="619125"/>
                <a:ext cx="457200" cy="45719"/>
              </a:xfrm>
              <a:prstGeom prst="straightConnector1">
                <a:avLst/>
              </a:prstGeom>
              <a:noFill/>
              <a:ln w="22225" cap="flat" cmpd="sng" algn="ctr">
                <a:solidFill>
                  <a:sysClr val="windowText" lastClr="000000"/>
                </a:solidFill>
                <a:prstDash val="solid"/>
                <a:miter lim="800000"/>
                <a:tailEnd type="triangle"/>
              </a:ln>
              <a:effectLst/>
            </p:spPr>
          </p:cxnSp>
          <p:sp>
            <p:nvSpPr>
              <p:cNvPr id="26" name="Zone de texte 408872"/>
              <p:cNvSpPr txBox="1"/>
              <p:nvPr/>
            </p:nvSpPr>
            <p:spPr>
              <a:xfrm flipH="1">
                <a:off x="2743200" y="457200"/>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8</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7" name="Connecteur droit avec flèche 26"/>
              <p:cNvCxnSpPr/>
              <p:nvPr/>
            </p:nvCxnSpPr>
            <p:spPr>
              <a:xfrm>
                <a:off x="2781300" y="390525"/>
                <a:ext cx="752475" cy="161925"/>
              </a:xfrm>
              <a:prstGeom prst="straightConnector1">
                <a:avLst/>
              </a:prstGeom>
              <a:noFill/>
              <a:ln w="22225" cap="flat" cmpd="sng" algn="ctr">
                <a:solidFill>
                  <a:sysClr val="windowText" lastClr="000000"/>
                </a:solidFill>
                <a:prstDash val="solid"/>
                <a:miter lim="800000"/>
                <a:tailEnd type="triangle"/>
              </a:ln>
              <a:effectLst/>
            </p:spPr>
          </p:cxnSp>
          <p:cxnSp>
            <p:nvCxnSpPr>
              <p:cNvPr id="28" name="Connecteur droit avec flèche 27"/>
              <p:cNvCxnSpPr/>
              <p:nvPr/>
            </p:nvCxnSpPr>
            <p:spPr>
              <a:xfrm>
                <a:off x="3181350" y="200025"/>
                <a:ext cx="685800" cy="454025"/>
              </a:xfrm>
              <a:prstGeom prst="straightConnector1">
                <a:avLst/>
              </a:prstGeom>
              <a:noFill/>
              <a:ln w="22225" cap="flat" cmpd="sng" algn="ctr">
                <a:solidFill>
                  <a:sysClr val="windowText" lastClr="000000"/>
                </a:solidFill>
                <a:prstDash val="solid"/>
                <a:miter lim="800000"/>
                <a:tailEnd type="triangle"/>
              </a:ln>
              <a:effectLst/>
            </p:spPr>
          </p:cxnSp>
          <p:sp>
            <p:nvSpPr>
              <p:cNvPr id="29" name="Zone de texte 408900"/>
              <p:cNvSpPr txBox="1"/>
              <p:nvPr/>
            </p:nvSpPr>
            <p:spPr>
              <a:xfrm flipH="1">
                <a:off x="2867025" y="0"/>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10</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Zone de texte 408886"/>
              <p:cNvSpPr txBox="1"/>
              <p:nvPr/>
            </p:nvSpPr>
            <p:spPr>
              <a:xfrm flipH="1">
                <a:off x="2505075" y="219075"/>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9</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Rectangle 1"/>
            <p:cNvSpPr/>
            <p:nvPr/>
          </p:nvSpPr>
          <p:spPr>
            <a:xfrm>
              <a:off x="1750422" y="3683725"/>
              <a:ext cx="287382" cy="14369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Rectangle 6"/>
          <p:cNvSpPr/>
          <p:nvPr/>
        </p:nvSpPr>
        <p:spPr>
          <a:xfrm>
            <a:off x="4792450" y="3964409"/>
            <a:ext cx="2906810" cy="830997"/>
          </a:xfrm>
          <a:prstGeom prst="rect">
            <a:avLst/>
          </a:prstGeom>
        </p:spPr>
        <p:txBody>
          <a:bodyPr wrap="square">
            <a:spAutoFit/>
          </a:bodyPr>
          <a:lstStyle/>
          <a:p>
            <a:pPr>
              <a:lnSpc>
                <a:spcPct val="150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8. </a:t>
            </a:r>
            <a:r>
              <a:rPr lang="fr-FR" sz="1600" u="sng" dirty="0">
                <a:latin typeface="Arial" panose="020B0604020202020204" pitchFamily="34" charset="0"/>
                <a:ea typeface="Calibri" panose="020F0502020204030204" pitchFamily="34" charset="0"/>
                <a:cs typeface="Times New Roman" panose="02020603050405020304" pitchFamily="18" charset="0"/>
              </a:rPr>
              <a:t>Cabines pour l’équipage:</a:t>
            </a:r>
          </a:p>
          <a:p>
            <a:pPr>
              <a:lnSpc>
                <a:spcPct val="150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9. </a:t>
            </a:r>
            <a:r>
              <a:rPr lang="fr-FR" sz="1600" u="sng" dirty="0">
                <a:latin typeface="Arial" panose="020B0604020202020204" pitchFamily="34" charset="0"/>
                <a:ea typeface="Calibri" panose="020F0502020204030204" pitchFamily="34" charset="0"/>
                <a:cs typeface="Times New Roman" panose="02020603050405020304" pitchFamily="18" charset="0"/>
              </a:rPr>
              <a:t>Cabines pour les officiers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42"/>
          <p:cNvSpPr/>
          <p:nvPr/>
        </p:nvSpPr>
        <p:spPr>
          <a:xfrm>
            <a:off x="7875747" y="4274725"/>
            <a:ext cx="2311087" cy="338554"/>
          </a:xfrm>
          <a:prstGeom prst="rect">
            <a:avLst/>
          </a:prstGeom>
        </p:spPr>
        <p:txBody>
          <a:bodyPr wrap="square">
            <a:spAutoFit/>
          </a:bodyPr>
          <a:lstStyle/>
          <a:p>
            <a:pPr>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Ce sont les chambres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Accolade fermante 7"/>
          <p:cNvSpPr/>
          <p:nvPr/>
        </p:nvSpPr>
        <p:spPr>
          <a:xfrm>
            <a:off x="7436184" y="3989165"/>
            <a:ext cx="289252" cy="845430"/>
          </a:xfrm>
          <a:prstGeom prst="rightBrace">
            <a:avLst>
              <a:gd name="adj1" fmla="val 56201"/>
              <a:gd name="adj2" fmla="val 55000"/>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9" name="Rectangle 8"/>
          <p:cNvSpPr/>
          <p:nvPr/>
        </p:nvSpPr>
        <p:spPr>
          <a:xfrm>
            <a:off x="4690410" y="4942479"/>
            <a:ext cx="6697097" cy="830997"/>
          </a:xfrm>
          <a:prstGeom prst="rect">
            <a:avLst/>
          </a:prstGeom>
        </p:spPr>
        <p:txBody>
          <a:bodyPr wrap="square">
            <a:spAutoFit/>
          </a:bodyPr>
          <a:lstStyle/>
          <a:p>
            <a:pPr>
              <a:lnSpc>
                <a:spcPct val="150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10. </a:t>
            </a:r>
            <a:r>
              <a:rPr lang="fr-FR" sz="1600" u="sng" dirty="0">
                <a:latin typeface="Arial" panose="020B0604020202020204" pitchFamily="34" charset="0"/>
                <a:ea typeface="Calibri" panose="020F0502020204030204" pitchFamily="34" charset="0"/>
                <a:cs typeface="Times New Roman" panose="02020603050405020304" pitchFamily="18" charset="0"/>
              </a:rPr>
              <a:t>Salle de sport.</a:t>
            </a:r>
            <a:r>
              <a:rPr lang="fr-FR" sz="1600" dirty="0">
                <a:latin typeface="Arial" panose="020B0604020202020204" pitchFamily="34" charset="0"/>
                <a:ea typeface="Calibri" panose="020F0502020204030204" pitchFamily="34" charset="0"/>
                <a:cs typeface="Times New Roman" panose="02020603050405020304" pitchFamily="18" charset="0"/>
              </a:rPr>
              <a:t> De taille réduite, elle permet à l’équipage de se maintenir en forme physique.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Bouton d'action : Informations 30">
            <a:hlinkClick r:id="rId4" action="ppaction://hlinksldjump" highlightClick="1"/>
          </p:cNvPr>
          <p:cNvSpPr/>
          <p:nvPr/>
        </p:nvSpPr>
        <p:spPr>
          <a:xfrm>
            <a:off x="7464090" y="5416765"/>
            <a:ext cx="395810" cy="418011"/>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Inscriptions à l&amp;#39;examen du BIMer et du CAEIMER session 2022 - éduscol STI">
            <a:extLst>
              <a:ext uri="{FF2B5EF4-FFF2-40B4-BE49-F238E27FC236}">
                <a16:creationId xmlns:a16="http://schemas.microsoft.com/office/drawing/2014/main" id="{6DC3F818-3D70-9548-7AD1-E7CEC3BC90AE}"/>
              </a:ext>
            </a:extLst>
          </p:cNvPr>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331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0" name="Rectangle 19"/>
          <p:cNvSpPr/>
          <p:nvPr/>
        </p:nvSpPr>
        <p:spPr>
          <a:xfrm>
            <a:off x="9033004" y="597755"/>
            <a:ext cx="2626040" cy="621709"/>
          </a:xfrm>
          <a:prstGeom prst="rect">
            <a:avLst/>
          </a:prstGeom>
        </p:spPr>
        <p:txBody>
          <a:bodyPr wrap="none">
            <a:spAutoFit/>
          </a:bodyPr>
          <a:lstStyle/>
          <a:p>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2.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Les espaces communs </a:t>
            </a:r>
          </a:p>
          <a:p>
            <a:pPr>
              <a:lnSpc>
                <a:spcPct val="115000"/>
              </a:lnSpc>
              <a:spcAft>
                <a:spcPts val="800"/>
              </a:spcAft>
            </a:pPr>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à tous les navires.</a:t>
            </a:r>
            <a:endParaRPr lang="fr-F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3" name="Groupe 22"/>
          <p:cNvGrpSpPr/>
          <p:nvPr/>
        </p:nvGrpSpPr>
        <p:grpSpPr>
          <a:xfrm>
            <a:off x="996694" y="1290958"/>
            <a:ext cx="6437539" cy="2992801"/>
            <a:chOff x="0" y="0"/>
            <a:chExt cx="4210050" cy="2210435"/>
          </a:xfrm>
        </p:grpSpPr>
        <p:pic>
          <p:nvPicPr>
            <p:cNvPr id="24" name="Image 23" descr="Crude Oil Tanker Decathlon Modèle 3D - Navire on Hum3D"/>
            <p:cNvPicPr>
              <a:picLocks noChangeAspect="1"/>
            </p:cNvPicPr>
            <p:nvPr/>
          </p:nvPicPr>
          <p:blipFill rotWithShape="1">
            <a:blip r:embed="rId2">
              <a:clrChange>
                <a:clrFrom>
                  <a:srgbClr val="F7F7F7"/>
                </a:clrFrom>
                <a:clrTo>
                  <a:srgbClr val="F7F7F7">
                    <a:alpha val="0"/>
                  </a:srgbClr>
                </a:clrTo>
              </a:clrChange>
              <a:extLst>
                <a:ext uri="{28A0092B-C50C-407E-A947-70E740481C1C}">
                  <a14:useLocalDpi xmlns:a14="http://schemas.microsoft.com/office/drawing/2010/main" val="0"/>
                </a:ext>
              </a:extLst>
            </a:blip>
            <a:srcRect t="29412" b="19231"/>
            <a:stretch/>
          </p:blipFill>
          <p:spPr bwMode="auto">
            <a:xfrm>
              <a:off x="0" y="0"/>
              <a:ext cx="4210050" cy="2162175"/>
            </a:xfrm>
            <a:prstGeom prst="rect">
              <a:avLst/>
            </a:prstGeom>
            <a:noFill/>
            <a:ln>
              <a:noFill/>
            </a:ln>
            <a:extLst>
              <a:ext uri="{53640926-AAD7-44D8-BBD7-CCE9431645EC}">
                <a14:shadowObscured xmlns:a14="http://schemas.microsoft.com/office/drawing/2010/main"/>
              </a:ext>
            </a:extLst>
          </p:spPr>
        </p:pic>
        <p:cxnSp>
          <p:nvCxnSpPr>
            <p:cNvPr id="25" name="Connecteur droit avec flèche 24"/>
            <p:cNvCxnSpPr/>
            <p:nvPr/>
          </p:nvCxnSpPr>
          <p:spPr>
            <a:xfrm flipH="1">
              <a:off x="1371600" y="276225"/>
              <a:ext cx="542925" cy="428625"/>
            </a:xfrm>
            <a:prstGeom prst="straightConnector1">
              <a:avLst/>
            </a:prstGeom>
            <a:noFill/>
            <a:ln w="22225" cap="flat" cmpd="sng" algn="ctr">
              <a:solidFill>
                <a:sysClr val="windowText" lastClr="000000"/>
              </a:solidFill>
              <a:prstDash val="solid"/>
              <a:miter lim="800000"/>
              <a:tailEnd type="triangle"/>
            </a:ln>
            <a:effectLst/>
          </p:spPr>
        </p:cxnSp>
        <p:sp>
          <p:nvSpPr>
            <p:cNvPr id="26" name="Zone de texte 408873"/>
            <p:cNvSpPr txBox="1"/>
            <p:nvPr/>
          </p:nvSpPr>
          <p:spPr>
            <a:xfrm flipH="1">
              <a:off x="1771650" y="95250"/>
              <a:ext cx="47625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11</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7" name="Connecteur droit avec flèche 26"/>
            <p:cNvCxnSpPr/>
            <p:nvPr/>
          </p:nvCxnSpPr>
          <p:spPr>
            <a:xfrm flipH="1">
              <a:off x="1381125" y="257175"/>
              <a:ext cx="1162050" cy="559435"/>
            </a:xfrm>
            <a:prstGeom prst="straightConnector1">
              <a:avLst/>
            </a:prstGeom>
            <a:noFill/>
            <a:ln w="22225" cap="flat" cmpd="sng" algn="ctr">
              <a:solidFill>
                <a:sysClr val="windowText" lastClr="000000"/>
              </a:solidFill>
              <a:prstDash val="solid"/>
              <a:miter lim="800000"/>
              <a:tailEnd type="triangle"/>
            </a:ln>
            <a:effectLst/>
          </p:spPr>
        </p:cxnSp>
        <p:sp>
          <p:nvSpPr>
            <p:cNvPr id="28" name="Zone de texte 408884"/>
            <p:cNvSpPr txBox="1"/>
            <p:nvPr/>
          </p:nvSpPr>
          <p:spPr>
            <a:xfrm flipH="1">
              <a:off x="2409825" y="76200"/>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12</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9" name="Connecteur droit avec flèche 28"/>
            <p:cNvCxnSpPr/>
            <p:nvPr/>
          </p:nvCxnSpPr>
          <p:spPr>
            <a:xfrm flipV="1">
              <a:off x="1343025" y="914400"/>
              <a:ext cx="66675" cy="1028700"/>
            </a:xfrm>
            <a:prstGeom prst="straightConnector1">
              <a:avLst/>
            </a:prstGeom>
            <a:noFill/>
            <a:ln w="22225" cap="flat" cmpd="sng" algn="ctr">
              <a:solidFill>
                <a:sysClr val="windowText" lastClr="000000"/>
              </a:solidFill>
              <a:prstDash val="solid"/>
              <a:miter lim="800000"/>
              <a:tailEnd type="triangle"/>
            </a:ln>
            <a:effectLst/>
          </p:spPr>
        </p:cxnSp>
        <p:sp>
          <p:nvSpPr>
            <p:cNvPr id="30" name="Zone de texte 408887"/>
            <p:cNvSpPr txBox="1"/>
            <p:nvPr/>
          </p:nvSpPr>
          <p:spPr>
            <a:xfrm flipH="1">
              <a:off x="1123950" y="1895475"/>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13</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1" name="Connecteur droit avec flèche 30"/>
            <p:cNvCxnSpPr/>
            <p:nvPr/>
          </p:nvCxnSpPr>
          <p:spPr>
            <a:xfrm flipH="1" flipV="1">
              <a:off x="1552575" y="1019175"/>
              <a:ext cx="228600" cy="942975"/>
            </a:xfrm>
            <a:prstGeom prst="straightConnector1">
              <a:avLst/>
            </a:prstGeom>
            <a:noFill/>
            <a:ln w="22225" cap="flat" cmpd="sng" algn="ctr">
              <a:solidFill>
                <a:sysClr val="windowText" lastClr="000000"/>
              </a:solidFill>
              <a:prstDash val="solid"/>
              <a:miter lim="800000"/>
              <a:tailEnd type="triangle"/>
            </a:ln>
            <a:effectLst/>
          </p:spPr>
        </p:cxnSp>
        <p:sp>
          <p:nvSpPr>
            <p:cNvPr id="32" name="Zone de texte 408909"/>
            <p:cNvSpPr txBox="1"/>
            <p:nvPr/>
          </p:nvSpPr>
          <p:spPr>
            <a:xfrm flipH="1">
              <a:off x="1600200" y="1914525"/>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14</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Rectangle 1"/>
          <p:cNvSpPr/>
          <p:nvPr/>
        </p:nvSpPr>
        <p:spPr>
          <a:xfrm>
            <a:off x="5738456" y="3171226"/>
            <a:ext cx="2200199" cy="830997"/>
          </a:xfrm>
          <a:prstGeom prst="rect">
            <a:avLst/>
          </a:prstGeom>
        </p:spPr>
        <p:txBody>
          <a:bodyPr wrap="square">
            <a:spAutoFit/>
          </a:bodyPr>
          <a:lstStyle/>
          <a:p>
            <a:pPr>
              <a:lnSpc>
                <a:spcPct val="150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11. </a:t>
            </a:r>
            <a:r>
              <a:rPr lang="fr-FR" sz="1600" u="sng" dirty="0">
                <a:latin typeface="Arial" panose="020B0604020202020204" pitchFamily="34" charset="0"/>
                <a:ea typeface="Calibri" panose="020F0502020204030204" pitchFamily="34" charset="0"/>
                <a:cs typeface="Times New Roman" panose="02020603050405020304" pitchFamily="18" charset="0"/>
              </a:rPr>
              <a:t>Le carré officiers</a:t>
            </a:r>
            <a:r>
              <a:rPr lang="fr-FR" sz="1600" dirty="0">
                <a:latin typeface="Arial" panose="020B0604020202020204" pitchFamily="34" charset="0"/>
                <a:ea typeface="Calibri" panose="020F0502020204030204" pitchFamily="34" charset="0"/>
                <a:cs typeface="Times New Roman" panose="02020603050405020304" pitchFamily="18" charset="0"/>
              </a:rPr>
              <a:t> </a:t>
            </a:r>
          </a:p>
          <a:p>
            <a:pPr>
              <a:lnSpc>
                <a:spcPct val="150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12. </a:t>
            </a:r>
            <a:r>
              <a:rPr lang="fr-FR" sz="1600" u="sng" dirty="0">
                <a:latin typeface="Arial" panose="020B0604020202020204" pitchFamily="34" charset="0"/>
                <a:ea typeface="Calibri" panose="020F0502020204030204" pitchFamily="34" charset="0"/>
                <a:cs typeface="Times New Roman" panose="02020603050405020304" pitchFamily="18" charset="0"/>
              </a:rPr>
              <a:t>Le carré équipage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8345975" y="3008736"/>
            <a:ext cx="3195085" cy="1200329"/>
          </a:xfrm>
          <a:prstGeom prst="rect">
            <a:avLst/>
          </a:prstGeom>
        </p:spPr>
        <p:txBody>
          <a:bodyPr wrap="square">
            <a:spAutoFit/>
          </a:bodyPr>
          <a:lstStyle/>
          <a:p>
            <a:pPr>
              <a:lnSpc>
                <a:spcPct val="150000"/>
              </a:lnSpc>
              <a:spcAft>
                <a:spcPts val="0"/>
              </a:spcAft>
            </a:pPr>
            <a:r>
              <a:rPr lang="fr-F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Il s’agit des salles communes faisant office de salle à manger et de lieu de détente.</a:t>
            </a:r>
            <a:endParaRPr lang="fr-FR"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Accolade fermante 3"/>
          <p:cNvSpPr/>
          <p:nvPr/>
        </p:nvSpPr>
        <p:spPr>
          <a:xfrm>
            <a:off x="7716726" y="3064883"/>
            <a:ext cx="504422" cy="1071154"/>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Rectangle 4"/>
          <p:cNvSpPr/>
          <p:nvPr/>
        </p:nvSpPr>
        <p:spPr>
          <a:xfrm>
            <a:off x="5258476" y="4404700"/>
            <a:ext cx="5925344" cy="1529842"/>
          </a:xfrm>
          <a:prstGeom prst="rect">
            <a:avLst/>
          </a:prstGeom>
        </p:spPr>
        <p:txBody>
          <a:bodyPr wrap="square">
            <a:spAutoFit/>
          </a:bodyPr>
          <a:lstStyle/>
          <a:p>
            <a:pPr>
              <a:lnSpc>
                <a:spcPct val="150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13. </a:t>
            </a:r>
            <a:r>
              <a:rPr lang="fr-FR" sz="1600" u="sng" dirty="0">
                <a:latin typeface="Arial" panose="020B0604020202020204" pitchFamily="34" charset="0"/>
                <a:ea typeface="Calibri" panose="020F0502020204030204" pitchFamily="34" charset="0"/>
                <a:cs typeface="Times New Roman" panose="02020603050405020304" pitchFamily="18" charset="0"/>
              </a:rPr>
              <a:t>La cuisine</a:t>
            </a:r>
            <a:r>
              <a:rPr lang="fr-FR" sz="1600" dirty="0">
                <a:latin typeface="Arial" panose="020B0604020202020204" pitchFamily="34" charset="0"/>
                <a:ea typeface="Calibri" panose="020F0502020204030204" pitchFamily="34" charset="0"/>
                <a:cs typeface="Times New Roman" panose="02020603050405020304" pitchFamily="18" charset="0"/>
              </a:rPr>
              <a:t> </a:t>
            </a:r>
          </a:p>
          <a:p>
            <a:pPr>
              <a:lnSpc>
                <a:spcPct val="150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14. </a:t>
            </a:r>
            <a:r>
              <a:rPr lang="fr-FR" sz="1600" u="sng" dirty="0">
                <a:latin typeface="Arial" panose="020B0604020202020204" pitchFamily="34" charset="0"/>
                <a:ea typeface="Calibri" panose="020F0502020204030204" pitchFamily="34" charset="0"/>
                <a:cs typeface="Times New Roman" panose="02020603050405020304" pitchFamily="18" charset="0"/>
              </a:rPr>
              <a:t>La cambuse ou magasin alimentaire :</a:t>
            </a:r>
            <a:r>
              <a:rPr lang="fr-FR" sz="1600" dirty="0">
                <a:latin typeface="Arial" panose="020B0604020202020204" pitchFamily="34" charset="0"/>
                <a:ea typeface="Calibri" panose="020F0502020204030204" pitchFamily="34" charset="0"/>
                <a:cs typeface="Times New Roman" panose="02020603050405020304" pitchFamily="18" charset="0"/>
              </a:rPr>
              <a:t> C’est le local où sont stockés les vivres et les provisions du navire, la cambuse est très proche de la cuisine</a:t>
            </a:r>
            <a:r>
              <a:rPr lang="fr-F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 name="Bouton d'action : Informations 41">
            <a:hlinkClick r:id="rId3" action="ppaction://hlinksldjump" highlightClick="1"/>
          </p:cNvPr>
          <p:cNvSpPr/>
          <p:nvPr/>
        </p:nvSpPr>
        <p:spPr>
          <a:xfrm>
            <a:off x="10484470" y="3799737"/>
            <a:ext cx="395810" cy="418011"/>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Bouton d'action : Informations 32">
            <a:hlinkClick r:id="rId4" action="ppaction://hlinksldjump" highlightClick="1"/>
          </p:cNvPr>
          <p:cNvSpPr/>
          <p:nvPr/>
        </p:nvSpPr>
        <p:spPr>
          <a:xfrm>
            <a:off x="7716726" y="5551391"/>
            <a:ext cx="395810" cy="418011"/>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Inscriptions à l&amp;#39;examen du BIMer et du CAEIMER session 2022 - éduscol STI">
            <a:extLst>
              <a:ext uri="{FF2B5EF4-FFF2-40B4-BE49-F238E27FC236}">
                <a16:creationId xmlns:a16="http://schemas.microsoft.com/office/drawing/2014/main" id="{62E0F996-801D-9F10-CEC2-B29BF5A8DCF3}"/>
              </a:ext>
            </a:extLst>
          </p:cNvPr>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83985"/>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884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0" name="Rectangle 19"/>
          <p:cNvSpPr/>
          <p:nvPr/>
        </p:nvSpPr>
        <p:spPr>
          <a:xfrm>
            <a:off x="9033004" y="597755"/>
            <a:ext cx="2626040" cy="621709"/>
          </a:xfrm>
          <a:prstGeom prst="rect">
            <a:avLst/>
          </a:prstGeom>
        </p:spPr>
        <p:txBody>
          <a:bodyPr wrap="none">
            <a:spAutoFit/>
          </a:bodyPr>
          <a:lstStyle/>
          <a:p>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2.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Les espaces communs </a:t>
            </a:r>
          </a:p>
          <a:p>
            <a:pPr>
              <a:lnSpc>
                <a:spcPct val="115000"/>
              </a:lnSpc>
              <a:spcAft>
                <a:spcPts val="800"/>
              </a:spcAft>
            </a:pPr>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à tous les navires.</a:t>
            </a:r>
            <a:endParaRPr lang="fr-F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4" name="Groupe 33"/>
          <p:cNvGrpSpPr/>
          <p:nvPr/>
        </p:nvGrpSpPr>
        <p:grpSpPr>
          <a:xfrm>
            <a:off x="6520853" y="1295397"/>
            <a:ext cx="4186531" cy="2473587"/>
            <a:chOff x="0" y="0"/>
            <a:chExt cx="3095625" cy="1693545"/>
          </a:xfrm>
        </p:grpSpPr>
        <p:grpSp>
          <p:nvGrpSpPr>
            <p:cNvPr id="35" name="Groupe 34"/>
            <p:cNvGrpSpPr/>
            <p:nvPr/>
          </p:nvGrpSpPr>
          <p:grpSpPr>
            <a:xfrm>
              <a:off x="0" y="104775"/>
              <a:ext cx="1800225" cy="1566545"/>
              <a:chOff x="0" y="0"/>
              <a:chExt cx="1800225" cy="1566545"/>
            </a:xfrm>
          </p:grpSpPr>
          <p:pic>
            <p:nvPicPr>
              <p:cNvPr id="39" name="Image 38"/>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1800225" cy="1566545"/>
              </a:xfrm>
              <a:prstGeom prst="rect">
                <a:avLst/>
              </a:prstGeom>
            </p:spPr>
          </p:pic>
          <p:sp>
            <p:nvSpPr>
              <p:cNvPr id="40" name="Zone de texte 408915"/>
              <p:cNvSpPr txBox="1"/>
              <p:nvPr/>
            </p:nvSpPr>
            <p:spPr>
              <a:xfrm>
                <a:off x="428625" y="790575"/>
                <a:ext cx="771525" cy="4572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fr-FR" sz="1400" dirty="0">
                    <a:effectLst/>
                    <a:latin typeface="Arial" panose="020B0604020202020204" pitchFamily="34" charset="0"/>
                    <a:ea typeface="Calibri" panose="020F0502020204030204" pitchFamily="34" charset="0"/>
                    <a:cs typeface="Arial" panose="020B0604020202020204" pitchFamily="34" charset="0"/>
                  </a:rPr>
                  <a:t>Sans</a:t>
                </a:r>
              </a:p>
              <a:p>
                <a:pPr algn="ctr">
                  <a:lnSpc>
                    <a:spcPct val="115000"/>
                  </a:lnSpc>
                  <a:spcAft>
                    <a:spcPts val="0"/>
                  </a:spcAft>
                </a:pPr>
                <a:r>
                  <a:rPr lang="fr-FR" sz="1400" dirty="0">
                    <a:effectLst/>
                    <a:latin typeface="Arial" panose="020B0604020202020204" pitchFamily="34" charset="0"/>
                    <a:ea typeface="Calibri" panose="020F0502020204030204" pitchFamily="34" charset="0"/>
                    <a:cs typeface="Arial" panose="020B0604020202020204" pitchFamily="34" charset="0"/>
                  </a:rPr>
                  <a:t>Cargaison</a:t>
                </a:r>
              </a:p>
            </p:txBody>
          </p:sp>
        </p:grpSp>
        <p:grpSp>
          <p:nvGrpSpPr>
            <p:cNvPr id="36" name="Groupe 35"/>
            <p:cNvGrpSpPr/>
            <p:nvPr/>
          </p:nvGrpSpPr>
          <p:grpSpPr>
            <a:xfrm>
              <a:off x="1704975" y="0"/>
              <a:ext cx="1390650" cy="1693545"/>
              <a:chOff x="0" y="0"/>
              <a:chExt cx="1390650" cy="1693545"/>
            </a:xfrm>
          </p:grpSpPr>
          <p:pic>
            <p:nvPicPr>
              <p:cNvPr id="37" name="Imag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5012"/>
              <a:stretch/>
            </p:blipFill>
            <p:spPr bwMode="auto">
              <a:xfrm>
                <a:off x="0" y="0"/>
                <a:ext cx="1390650" cy="1693545"/>
              </a:xfrm>
              <a:prstGeom prst="rect">
                <a:avLst/>
              </a:prstGeom>
              <a:ln>
                <a:noFill/>
              </a:ln>
              <a:extLst>
                <a:ext uri="{53640926-AAD7-44D8-BBD7-CCE9431645EC}">
                  <a14:shadowObscured xmlns:a14="http://schemas.microsoft.com/office/drawing/2010/main"/>
                </a:ext>
              </a:extLst>
            </p:spPr>
          </p:pic>
          <p:sp>
            <p:nvSpPr>
              <p:cNvPr id="38" name="Zone de texte 408916"/>
              <p:cNvSpPr txBox="1"/>
              <p:nvPr/>
            </p:nvSpPr>
            <p:spPr>
              <a:xfrm>
                <a:off x="85725" y="895350"/>
                <a:ext cx="771525" cy="4572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fr-FR" sz="1400" dirty="0">
                    <a:effectLst/>
                    <a:latin typeface="Arial" panose="020B0604020202020204" pitchFamily="34" charset="0"/>
                    <a:ea typeface="Calibri" panose="020F0502020204030204" pitchFamily="34" charset="0"/>
                    <a:cs typeface="Arial" panose="020B0604020202020204" pitchFamily="34" charset="0"/>
                  </a:rPr>
                  <a:t>Avec</a:t>
                </a:r>
              </a:p>
              <a:p>
                <a:pPr algn="ctr">
                  <a:lnSpc>
                    <a:spcPct val="115000"/>
                  </a:lnSpc>
                  <a:spcAft>
                    <a:spcPts val="0"/>
                  </a:spcAft>
                </a:pPr>
                <a:r>
                  <a:rPr lang="fr-FR" sz="1400" dirty="0">
                    <a:effectLst/>
                    <a:latin typeface="Arial" panose="020B0604020202020204" pitchFamily="34" charset="0"/>
                    <a:ea typeface="Calibri" panose="020F0502020204030204" pitchFamily="34" charset="0"/>
                    <a:cs typeface="Arial" panose="020B0604020202020204" pitchFamily="34" charset="0"/>
                  </a:rPr>
                  <a:t>Cargaison</a:t>
                </a:r>
              </a:p>
            </p:txBody>
          </p:sp>
        </p:grpSp>
      </p:grpSp>
      <p:grpSp>
        <p:nvGrpSpPr>
          <p:cNvPr id="41" name="Groupe 40"/>
          <p:cNvGrpSpPr/>
          <p:nvPr/>
        </p:nvGrpSpPr>
        <p:grpSpPr>
          <a:xfrm>
            <a:off x="1148926" y="1338073"/>
            <a:ext cx="5022324" cy="2684539"/>
            <a:chOff x="0" y="305560"/>
            <a:chExt cx="2942590" cy="1688975"/>
          </a:xfrm>
        </p:grpSpPr>
        <p:grpSp>
          <p:nvGrpSpPr>
            <p:cNvPr id="43" name="Groupe 42"/>
            <p:cNvGrpSpPr/>
            <p:nvPr/>
          </p:nvGrpSpPr>
          <p:grpSpPr>
            <a:xfrm>
              <a:off x="0" y="418608"/>
              <a:ext cx="2942590" cy="1575927"/>
              <a:chOff x="0" y="18558"/>
              <a:chExt cx="2942590" cy="1575927"/>
            </a:xfrm>
          </p:grpSpPr>
          <p:pic>
            <p:nvPicPr>
              <p:cNvPr id="46" name="Image 45"/>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28600"/>
                <a:ext cx="2942590" cy="1365885"/>
              </a:xfrm>
              <a:prstGeom prst="rect">
                <a:avLst/>
              </a:prstGeom>
            </p:spPr>
          </p:pic>
          <p:cxnSp>
            <p:nvCxnSpPr>
              <p:cNvPr id="47" name="Connecteur droit avec flèche 46"/>
              <p:cNvCxnSpPr/>
              <p:nvPr/>
            </p:nvCxnSpPr>
            <p:spPr>
              <a:xfrm>
                <a:off x="1076325" y="257175"/>
                <a:ext cx="619125" cy="587375"/>
              </a:xfrm>
              <a:prstGeom prst="straightConnector1">
                <a:avLst/>
              </a:prstGeom>
              <a:noFill/>
              <a:ln w="22225" cap="flat" cmpd="sng" algn="ctr">
                <a:solidFill>
                  <a:sysClr val="windowText" lastClr="000000"/>
                </a:solidFill>
                <a:prstDash val="solid"/>
                <a:miter lim="800000"/>
                <a:tailEnd type="triangle"/>
              </a:ln>
              <a:effectLst/>
            </p:spPr>
          </p:cxnSp>
          <p:cxnSp>
            <p:nvCxnSpPr>
              <p:cNvPr id="48" name="Connecteur droit avec flèche 47"/>
              <p:cNvCxnSpPr/>
              <p:nvPr/>
            </p:nvCxnSpPr>
            <p:spPr>
              <a:xfrm flipH="1">
                <a:off x="590550" y="247650"/>
                <a:ext cx="495300" cy="914400"/>
              </a:xfrm>
              <a:prstGeom prst="straightConnector1">
                <a:avLst/>
              </a:prstGeom>
              <a:noFill/>
              <a:ln w="22225" cap="flat" cmpd="sng" algn="ctr">
                <a:solidFill>
                  <a:sysClr val="windowText" lastClr="000000"/>
                </a:solidFill>
                <a:prstDash val="solid"/>
                <a:miter lim="800000"/>
                <a:tailEnd type="triangle"/>
              </a:ln>
              <a:effectLst/>
            </p:spPr>
          </p:cxnSp>
          <p:cxnSp>
            <p:nvCxnSpPr>
              <p:cNvPr id="49" name="Connecteur droit avec flèche 48"/>
              <p:cNvCxnSpPr/>
              <p:nvPr/>
            </p:nvCxnSpPr>
            <p:spPr>
              <a:xfrm>
                <a:off x="1085850" y="257175"/>
                <a:ext cx="1143000" cy="428625"/>
              </a:xfrm>
              <a:prstGeom prst="straightConnector1">
                <a:avLst/>
              </a:prstGeom>
              <a:noFill/>
              <a:ln w="22225" cap="flat" cmpd="sng" algn="ctr">
                <a:solidFill>
                  <a:sysClr val="windowText" lastClr="000000"/>
                </a:solidFill>
                <a:prstDash val="solid"/>
                <a:miter lim="800000"/>
                <a:tailEnd type="triangle"/>
              </a:ln>
              <a:effectLst/>
            </p:spPr>
          </p:cxnSp>
          <p:sp>
            <p:nvSpPr>
              <p:cNvPr id="50" name="Zone de texte 408923"/>
              <p:cNvSpPr txBox="1"/>
              <p:nvPr/>
            </p:nvSpPr>
            <p:spPr>
              <a:xfrm flipH="1">
                <a:off x="825139" y="18558"/>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15</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44" name="Connecteur droit avec flèche 43"/>
            <p:cNvCxnSpPr/>
            <p:nvPr/>
          </p:nvCxnSpPr>
          <p:spPr>
            <a:xfrm>
              <a:off x="2009140" y="498474"/>
              <a:ext cx="382271" cy="482600"/>
            </a:xfrm>
            <a:prstGeom prst="straightConnector1">
              <a:avLst/>
            </a:prstGeom>
            <a:noFill/>
            <a:ln w="22225" cap="flat" cmpd="sng" algn="ctr">
              <a:solidFill>
                <a:sysClr val="windowText" lastClr="000000"/>
              </a:solidFill>
              <a:prstDash val="solid"/>
              <a:miter lim="800000"/>
              <a:tailEnd type="triangle"/>
            </a:ln>
            <a:effectLst/>
          </p:spPr>
        </p:cxnSp>
        <p:sp>
          <p:nvSpPr>
            <p:cNvPr id="45" name="Zone de texte 408865"/>
            <p:cNvSpPr txBox="1"/>
            <p:nvPr/>
          </p:nvSpPr>
          <p:spPr>
            <a:xfrm flipH="1">
              <a:off x="1756625" y="305560"/>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16</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6" name="Rectangle 5"/>
          <p:cNvSpPr/>
          <p:nvPr/>
        </p:nvSpPr>
        <p:spPr>
          <a:xfrm>
            <a:off x="1424894" y="4203754"/>
            <a:ext cx="9932298" cy="658642"/>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15. </a:t>
            </a:r>
            <a:r>
              <a:rPr lang="fr-FR" sz="1600" u="sng" dirty="0">
                <a:latin typeface="Arial" panose="020B0604020202020204" pitchFamily="34" charset="0"/>
                <a:ea typeface="Calibri" panose="020F0502020204030204" pitchFamily="34" charset="0"/>
                <a:cs typeface="Times New Roman" panose="02020603050405020304" pitchFamily="18" charset="0"/>
              </a:rPr>
              <a:t>Le ballast :</a:t>
            </a:r>
            <a:r>
              <a:rPr lang="fr-FR" sz="1600" dirty="0">
                <a:latin typeface="Arial" panose="020B0604020202020204" pitchFamily="34" charset="0"/>
                <a:ea typeface="Calibri" panose="020F0502020204030204" pitchFamily="34" charset="0"/>
                <a:cs typeface="Times New Roman" panose="02020603050405020304" pitchFamily="18" charset="0"/>
              </a:rPr>
              <a:t> </a:t>
            </a:r>
            <a:r>
              <a:rPr lang="fr-F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C’est un réservoir d'eau destiné à être rempli ou vidangé d'eau de mer en fonction de la cargaison du navire, afin d'optimiser sa navigation et son équilibre.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432155" y="4891087"/>
            <a:ext cx="8988051" cy="375487"/>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16. </a:t>
            </a:r>
            <a:r>
              <a:rPr lang="fr-FR" sz="1600" u="sng" dirty="0">
                <a:latin typeface="Arial" panose="020B0604020202020204" pitchFamily="34" charset="0"/>
                <a:ea typeface="Calibri" panose="020F0502020204030204" pitchFamily="34" charset="0"/>
                <a:cs typeface="Times New Roman" panose="02020603050405020304" pitchFamily="18" charset="0"/>
              </a:rPr>
              <a:t>Cuve ou réservoir d’eau potable :</a:t>
            </a:r>
            <a:r>
              <a:rPr lang="fr-FR" sz="1600" dirty="0">
                <a:latin typeface="Arial" panose="020B0604020202020204" pitchFamily="34" charset="0"/>
                <a:ea typeface="Calibri" panose="020F0502020204030204" pitchFamily="34" charset="0"/>
                <a:cs typeface="Times New Roman" panose="02020603050405020304" pitchFamily="18" charset="0"/>
              </a:rPr>
              <a:t> Permet l’alimentation du bord en eau potable.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 name="Bouton d'action : Informations 50">
            <a:hlinkClick r:id="rId5" action="ppaction://hlinksldjump" highlightClick="1"/>
          </p:cNvPr>
          <p:cNvSpPr/>
          <p:nvPr/>
        </p:nvSpPr>
        <p:spPr>
          <a:xfrm>
            <a:off x="10961382" y="4249725"/>
            <a:ext cx="395810" cy="418011"/>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1432155" y="5411857"/>
            <a:ext cx="9925037" cy="375487"/>
          </a:xfrm>
          <a:prstGeom prst="rect">
            <a:avLst/>
          </a:prstGeom>
        </p:spPr>
        <p:txBody>
          <a:bodyPr wrap="square">
            <a:spAutoFit/>
          </a:bodyPr>
          <a:lstStyle/>
          <a:p>
            <a:pPr>
              <a:lnSpc>
                <a:spcPct val="115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17. </a:t>
            </a:r>
            <a:r>
              <a:rPr lang="fr-FR" sz="1600" u="sng" dirty="0">
                <a:latin typeface="Arial" panose="020B0604020202020204" pitchFamily="34" charset="0"/>
                <a:ea typeface="Calibri" panose="020F0502020204030204" pitchFamily="34" charset="0"/>
                <a:cs typeface="Times New Roman" panose="02020603050405020304" pitchFamily="18" charset="0"/>
              </a:rPr>
              <a:t>Cuve ou réservoir de carburant :</a:t>
            </a:r>
            <a:r>
              <a:rPr lang="fr-FR" sz="1600" dirty="0">
                <a:latin typeface="Arial" panose="020B0604020202020204" pitchFamily="34" charset="0"/>
                <a:ea typeface="Calibri" panose="020F0502020204030204" pitchFamily="34" charset="0"/>
                <a:cs typeface="Times New Roman" panose="02020603050405020304" pitchFamily="18" charset="0"/>
              </a:rPr>
              <a:t> Permet le stockage du carburant nécessaire à son autonomie.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 1" descr="Inscriptions à l&amp;#39;examen du BIMer et du CAEIMER session 2022 - éduscol STI">
            <a:extLst>
              <a:ext uri="{FF2B5EF4-FFF2-40B4-BE49-F238E27FC236}">
                <a16:creationId xmlns:a16="http://schemas.microsoft.com/office/drawing/2014/main" id="{0495AC35-B3A3-193D-5A46-0275C322D98A}"/>
              </a:ext>
            </a:extLst>
          </p:cNvPr>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524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0" name="Rectangle 19"/>
          <p:cNvSpPr/>
          <p:nvPr/>
        </p:nvSpPr>
        <p:spPr>
          <a:xfrm>
            <a:off x="9033004" y="597755"/>
            <a:ext cx="2626040" cy="621709"/>
          </a:xfrm>
          <a:prstGeom prst="rect">
            <a:avLst/>
          </a:prstGeom>
        </p:spPr>
        <p:txBody>
          <a:bodyPr wrap="none">
            <a:spAutoFit/>
          </a:bodyPr>
          <a:lstStyle/>
          <a:p>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2.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Les espaces communs </a:t>
            </a:r>
          </a:p>
          <a:p>
            <a:pPr>
              <a:lnSpc>
                <a:spcPct val="115000"/>
              </a:lnSpc>
              <a:spcAft>
                <a:spcPts val="800"/>
              </a:spcAft>
            </a:pPr>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à tous les navires.</a:t>
            </a:r>
            <a:endParaRPr lang="fr-F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oupe 8"/>
          <p:cNvGrpSpPr/>
          <p:nvPr/>
        </p:nvGrpSpPr>
        <p:grpSpPr>
          <a:xfrm>
            <a:off x="654282" y="1355003"/>
            <a:ext cx="10531602" cy="2990012"/>
            <a:chOff x="0" y="42760"/>
            <a:chExt cx="6828155" cy="1957490"/>
          </a:xfrm>
        </p:grpSpPr>
        <p:grpSp>
          <p:nvGrpSpPr>
            <p:cNvPr id="10" name="Groupe 9"/>
            <p:cNvGrpSpPr/>
            <p:nvPr/>
          </p:nvGrpSpPr>
          <p:grpSpPr>
            <a:xfrm>
              <a:off x="0" y="42760"/>
              <a:ext cx="6828155" cy="1957490"/>
              <a:chOff x="0" y="42760"/>
              <a:chExt cx="6828155" cy="1957490"/>
            </a:xfrm>
          </p:grpSpPr>
          <p:grpSp>
            <p:nvGrpSpPr>
              <p:cNvPr id="12" name="Groupe 11"/>
              <p:cNvGrpSpPr/>
              <p:nvPr/>
            </p:nvGrpSpPr>
            <p:grpSpPr>
              <a:xfrm>
                <a:off x="0" y="419100"/>
                <a:ext cx="6828155" cy="1581150"/>
                <a:chOff x="0" y="0"/>
                <a:chExt cx="6828155" cy="1581150"/>
              </a:xfrm>
            </p:grpSpPr>
            <p:pic>
              <p:nvPicPr>
                <p:cNvPr id="26" name="Imag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0"/>
                  <a:ext cx="6656705" cy="1504950"/>
                </a:xfrm>
                <a:prstGeom prst="rect">
                  <a:avLst/>
                </a:prstGeom>
              </p:spPr>
            </p:pic>
            <p:pic>
              <p:nvPicPr>
                <p:cNvPr id="27" name="Image 2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71500"/>
                  <a:ext cx="1445260" cy="1009650"/>
                </a:xfrm>
                <a:prstGeom prst="rect">
                  <a:avLst/>
                </a:prstGeom>
              </p:spPr>
            </p:pic>
          </p:grpSp>
          <p:sp>
            <p:nvSpPr>
              <p:cNvPr id="13" name="Zone de texte 408929"/>
              <p:cNvSpPr txBox="1"/>
              <p:nvPr/>
            </p:nvSpPr>
            <p:spPr>
              <a:xfrm flipH="1">
                <a:off x="663559" y="42760"/>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16 /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Zone de texte 408930"/>
              <p:cNvSpPr txBox="1"/>
              <p:nvPr/>
            </p:nvSpPr>
            <p:spPr>
              <a:xfrm flipH="1">
                <a:off x="894245" y="42760"/>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17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Zone de texte 408931"/>
              <p:cNvSpPr txBox="1"/>
              <p:nvPr/>
            </p:nvSpPr>
            <p:spPr>
              <a:xfrm flipH="1">
                <a:off x="1121763" y="42760"/>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18 /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Zone de texte 408932"/>
              <p:cNvSpPr txBox="1"/>
              <p:nvPr/>
            </p:nvSpPr>
            <p:spPr>
              <a:xfrm flipH="1">
                <a:off x="1357751" y="42760"/>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19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Accolade ouvrante 23"/>
              <p:cNvSpPr/>
              <p:nvPr/>
            </p:nvSpPr>
            <p:spPr>
              <a:xfrm rot="5400000">
                <a:off x="619125" y="523875"/>
                <a:ext cx="428625" cy="1269047"/>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25" name="Connecteur en angle 24"/>
              <p:cNvCxnSpPr/>
              <p:nvPr/>
            </p:nvCxnSpPr>
            <p:spPr>
              <a:xfrm flipH="1">
                <a:off x="828675" y="257175"/>
                <a:ext cx="1171575" cy="590550"/>
              </a:xfrm>
              <a:prstGeom prst="bentConnector3">
                <a:avLst>
                  <a:gd name="adj1" fmla="val 99123"/>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Zone de texte 408944"/>
            <p:cNvSpPr txBox="1"/>
            <p:nvPr/>
          </p:nvSpPr>
          <p:spPr>
            <a:xfrm flipH="1">
              <a:off x="1558816" y="43733"/>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20</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Rectangle 1"/>
          <p:cNvSpPr/>
          <p:nvPr/>
        </p:nvSpPr>
        <p:spPr>
          <a:xfrm>
            <a:off x="641219" y="4552127"/>
            <a:ext cx="10070324" cy="658642"/>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16. </a:t>
            </a:r>
            <a:r>
              <a:rPr lang="fr-FR" sz="1600" u="sng" dirty="0">
                <a:latin typeface="Arial" panose="020B0604020202020204" pitchFamily="34" charset="0"/>
                <a:ea typeface="Calibri" panose="020F0502020204030204" pitchFamily="34" charset="0"/>
                <a:cs typeface="Times New Roman" panose="02020603050405020304" pitchFamily="18" charset="0"/>
              </a:rPr>
              <a:t>Compartiment ou salle des machines :</a:t>
            </a:r>
            <a:r>
              <a:rPr lang="fr-FR" sz="1600" dirty="0">
                <a:latin typeface="Arial" panose="020B0604020202020204" pitchFamily="34" charset="0"/>
                <a:ea typeface="Calibri" panose="020F0502020204030204" pitchFamily="34" charset="0"/>
                <a:cs typeface="Times New Roman" panose="02020603050405020304" pitchFamily="18" charset="0"/>
              </a:rPr>
              <a:t> </a:t>
            </a:r>
            <a:r>
              <a:rPr lang="fr-F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Compartiment ou est installé le moyen de propulsion (turbines ou moteurs Diesel).</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654282" y="5351047"/>
            <a:ext cx="10684278" cy="658642"/>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17. </a:t>
            </a:r>
            <a:r>
              <a:rPr lang="fr-FR" sz="1600" u="sng" dirty="0">
                <a:latin typeface="Arial" panose="020B0604020202020204" pitchFamily="34" charset="0"/>
                <a:ea typeface="Calibri" panose="020F0502020204030204" pitchFamily="34" charset="0"/>
                <a:cs typeface="Times New Roman" panose="02020603050405020304" pitchFamily="18" charset="0"/>
              </a:rPr>
              <a:t>Salle de contrôle ou PC machines :</a:t>
            </a:r>
            <a:r>
              <a:rPr lang="fr-FR" sz="1600" dirty="0">
                <a:latin typeface="Arial" panose="020B0604020202020204" pitchFamily="34" charset="0"/>
                <a:ea typeface="Calibri" panose="020F0502020204030204" pitchFamily="34" charset="0"/>
                <a:cs typeface="Times New Roman" panose="02020603050405020304" pitchFamily="18" charset="0"/>
              </a:rPr>
              <a:t> </a:t>
            </a:r>
            <a:r>
              <a:rPr lang="fr-F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Isolée de la salle des machines, on peut visualiser les paramètres de fonctionnement et commander à distance les différents systèmes.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Bouton d'action : Informations 27">
            <a:hlinkClick r:id="rId4" action="ppaction://hlinksldjump" highlightClick="1"/>
          </p:cNvPr>
          <p:cNvSpPr/>
          <p:nvPr/>
        </p:nvSpPr>
        <p:spPr>
          <a:xfrm>
            <a:off x="2318126" y="4894086"/>
            <a:ext cx="281384" cy="316683"/>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Bouton d'action : Informations 28">
            <a:hlinkClick r:id="rId5" action="ppaction://hlinksldjump" highlightClick="1"/>
          </p:cNvPr>
          <p:cNvSpPr/>
          <p:nvPr/>
        </p:nvSpPr>
        <p:spPr>
          <a:xfrm>
            <a:off x="6676765" y="5680368"/>
            <a:ext cx="311864" cy="329321"/>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Inscriptions à l&amp;#39;examen du BIMer et du CAEIMER session 2022 - éduscol STI">
            <a:extLst>
              <a:ext uri="{FF2B5EF4-FFF2-40B4-BE49-F238E27FC236}">
                <a16:creationId xmlns:a16="http://schemas.microsoft.com/office/drawing/2014/main" id="{27D2BCB8-E33E-5E67-95BB-25E991E05A98}"/>
              </a:ext>
            </a:extLst>
          </p:cNvPr>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98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68706" y="4238376"/>
            <a:ext cx="9746889" cy="658642"/>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18. </a:t>
            </a:r>
            <a:r>
              <a:rPr lang="fr-FR" sz="1600" u="sng" dirty="0">
                <a:latin typeface="Arial" panose="020B0604020202020204" pitchFamily="34" charset="0"/>
                <a:ea typeface="Calibri" panose="020F0502020204030204" pitchFamily="34" charset="0"/>
                <a:cs typeface="Times New Roman" panose="02020603050405020304" pitchFamily="18" charset="0"/>
              </a:rPr>
              <a:t>Compartiment ou salle des auxiliaires :</a:t>
            </a:r>
            <a:r>
              <a:rPr lang="fr-FR" sz="1600" dirty="0">
                <a:latin typeface="Arial" panose="020B0604020202020204" pitchFamily="34" charset="0"/>
                <a:ea typeface="Calibri" panose="020F0502020204030204" pitchFamily="34" charset="0"/>
                <a:cs typeface="Times New Roman" panose="02020603050405020304" pitchFamily="18" charset="0"/>
              </a:rPr>
              <a:t> Il (elle) est composé(e) de tous les éléments nécessaires au fonctionnement du navire.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3" name="Groupe 12"/>
          <p:cNvGrpSpPr/>
          <p:nvPr/>
        </p:nvGrpSpPr>
        <p:grpSpPr>
          <a:xfrm>
            <a:off x="876349" y="1222621"/>
            <a:ext cx="10531602" cy="2990012"/>
            <a:chOff x="0" y="42760"/>
            <a:chExt cx="6828155" cy="1957490"/>
          </a:xfrm>
        </p:grpSpPr>
        <p:grpSp>
          <p:nvGrpSpPr>
            <p:cNvPr id="14" name="Groupe 13"/>
            <p:cNvGrpSpPr/>
            <p:nvPr/>
          </p:nvGrpSpPr>
          <p:grpSpPr>
            <a:xfrm>
              <a:off x="0" y="42760"/>
              <a:ext cx="6828155" cy="1957490"/>
              <a:chOff x="0" y="42760"/>
              <a:chExt cx="6828155" cy="1957490"/>
            </a:xfrm>
          </p:grpSpPr>
          <p:grpSp>
            <p:nvGrpSpPr>
              <p:cNvPr id="24" name="Groupe 23"/>
              <p:cNvGrpSpPr/>
              <p:nvPr/>
            </p:nvGrpSpPr>
            <p:grpSpPr>
              <a:xfrm>
                <a:off x="0" y="419100"/>
                <a:ext cx="6828155" cy="1581150"/>
                <a:chOff x="0" y="0"/>
                <a:chExt cx="6828155" cy="1581150"/>
              </a:xfrm>
            </p:grpSpPr>
            <p:pic>
              <p:nvPicPr>
                <p:cNvPr id="31" name="Imag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 y="0"/>
                  <a:ext cx="6656705" cy="1504950"/>
                </a:xfrm>
                <a:prstGeom prst="rect">
                  <a:avLst/>
                </a:prstGeom>
              </p:spPr>
            </p:pic>
            <p:pic>
              <p:nvPicPr>
                <p:cNvPr id="32" name="Image 3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71500"/>
                  <a:ext cx="1445260" cy="1009650"/>
                </a:xfrm>
                <a:prstGeom prst="rect">
                  <a:avLst/>
                </a:prstGeom>
              </p:spPr>
            </p:pic>
          </p:grpSp>
          <p:sp>
            <p:nvSpPr>
              <p:cNvPr id="25" name="Zone de texte 408929"/>
              <p:cNvSpPr txBox="1"/>
              <p:nvPr/>
            </p:nvSpPr>
            <p:spPr>
              <a:xfrm flipH="1">
                <a:off x="663559" y="42760"/>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16 /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Zone de texte 408930"/>
              <p:cNvSpPr txBox="1"/>
              <p:nvPr/>
            </p:nvSpPr>
            <p:spPr>
              <a:xfrm flipH="1">
                <a:off x="894245" y="42760"/>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17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Zone de texte 408931"/>
              <p:cNvSpPr txBox="1"/>
              <p:nvPr/>
            </p:nvSpPr>
            <p:spPr>
              <a:xfrm flipH="1">
                <a:off x="1121763" y="42760"/>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18 /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Zone de texte 408932"/>
              <p:cNvSpPr txBox="1"/>
              <p:nvPr/>
            </p:nvSpPr>
            <p:spPr>
              <a:xfrm flipH="1">
                <a:off x="1357751" y="42760"/>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19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Accolade ouvrante 28"/>
              <p:cNvSpPr/>
              <p:nvPr/>
            </p:nvSpPr>
            <p:spPr>
              <a:xfrm rot="5400000">
                <a:off x="619125" y="523875"/>
                <a:ext cx="428625" cy="1269047"/>
              </a:xfrm>
              <a:prstGeom prst="lef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30" name="Connecteur en angle 29"/>
              <p:cNvCxnSpPr/>
              <p:nvPr/>
            </p:nvCxnSpPr>
            <p:spPr>
              <a:xfrm flipH="1">
                <a:off x="828675" y="257175"/>
                <a:ext cx="1171575" cy="590550"/>
              </a:xfrm>
              <a:prstGeom prst="bentConnector3">
                <a:avLst>
                  <a:gd name="adj1" fmla="val 99123"/>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Zone de texte 408944"/>
            <p:cNvSpPr txBox="1"/>
            <p:nvPr/>
          </p:nvSpPr>
          <p:spPr>
            <a:xfrm flipH="1">
              <a:off x="1558816" y="43733"/>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20</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1268706" y="4994103"/>
            <a:ext cx="9526465" cy="640368"/>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19. </a:t>
            </a:r>
            <a:r>
              <a:rPr lang="fr-FR" sz="1600" u="sng" dirty="0">
                <a:latin typeface="Arial" panose="020B0604020202020204" pitchFamily="34" charset="0"/>
                <a:ea typeface="Calibri" panose="020F0502020204030204" pitchFamily="34" charset="0"/>
                <a:cs typeface="Times New Roman" panose="02020603050405020304" pitchFamily="18" charset="0"/>
              </a:rPr>
              <a:t>Local barre ou d’appareil à gouverner :</a:t>
            </a:r>
            <a:r>
              <a:rPr lang="fr-FR" sz="1600" dirty="0">
                <a:latin typeface="Arial" panose="020B0604020202020204" pitchFamily="34" charset="0"/>
                <a:ea typeface="Calibri" panose="020F0502020204030204" pitchFamily="34" charset="0"/>
                <a:cs typeface="Times New Roman" panose="02020603050405020304" pitchFamily="18" charset="0"/>
              </a:rPr>
              <a:t>  Endroit où se trouve l’appareil à gouverner qui permet de diriger le navire.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268706" y="5731556"/>
            <a:ext cx="9421461" cy="658642"/>
          </a:xfrm>
          <a:prstGeom prst="rect">
            <a:avLst/>
          </a:prstGeom>
        </p:spPr>
        <p:txBody>
          <a:bodyPr wrap="square">
            <a:spAutoFit/>
          </a:bodyPr>
          <a:lstStyle/>
          <a:p>
            <a:pPr>
              <a:lnSpc>
                <a:spcPct val="115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20. </a:t>
            </a:r>
            <a:r>
              <a:rPr lang="fr-FR" sz="1600" u="sng" dirty="0">
                <a:latin typeface="Arial" panose="020B0604020202020204" pitchFamily="34" charset="0"/>
                <a:ea typeface="Calibri" panose="020F0502020204030204" pitchFamily="34" charset="0"/>
                <a:cs typeface="Times New Roman" panose="02020603050405020304" pitchFamily="18" charset="0"/>
              </a:rPr>
              <a:t>Atelier :</a:t>
            </a:r>
            <a:r>
              <a:rPr lang="fr-FR" sz="1600" dirty="0">
                <a:latin typeface="Arial" panose="020B0604020202020204" pitchFamily="34" charset="0"/>
                <a:ea typeface="Calibri" panose="020F0502020204030204" pitchFamily="34" charset="0"/>
                <a:cs typeface="Times New Roman" panose="02020603050405020304" pitchFamily="18" charset="0"/>
              </a:rPr>
              <a:t> Il permet d’effectuer la réparation et l’entretien d’élément mécanique dans la mesure du possible.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Bouton d'action : Informations 33">
            <a:hlinkClick r:id="rId4" action="ppaction://hlinksldjump" highlightClick="1"/>
          </p:cNvPr>
          <p:cNvSpPr/>
          <p:nvPr/>
        </p:nvSpPr>
        <p:spPr>
          <a:xfrm>
            <a:off x="3763588" y="4576093"/>
            <a:ext cx="312023" cy="320926"/>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41" name="Rectangle 40"/>
          <p:cNvSpPr/>
          <p:nvPr/>
        </p:nvSpPr>
        <p:spPr>
          <a:xfrm>
            <a:off x="9033004" y="597755"/>
            <a:ext cx="2626040" cy="621709"/>
          </a:xfrm>
          <a:prstGeom prst="rect">
            <a:avLst/>
          </a:prstGeom>
        </p:spPr>
        <p:txBody>
          <a:bodyPr wrap="none">
            <a:spAutoFit/>
          </a:bodyPr>
          <a:lstStyle/>
          <a:p>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2.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Les espaces communs </a:t>
            </a:r>
          </a:p>
          <a:p>
            <a:pPr>
              <a:lnSpc>
                <a:spcPct val="115000"/>
              </a:lnSpc>
              <a:spcAft>
                <a:spcPts val="800"/>
              </a:spcAft>
            </a:pPr>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à tous les navires.</a:t>
            </a:r>
            <a:endParaRPr lang="fr-F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 1" descr="Inscriptions à l&amp;#39;examen du BIMer et du CAEIMER session 2022 - éduscol STI">
            <a:extLst>
              <a:ext uri="{FF2B5EF4-FFF2-40B4-BE49-F238E27FC236}">
                <a16:creationId xmlns:a16="http://schemas.microsoft.com/office/drawing/2014/main" id="{08817FB2-C30A-DC1C-F179-2F4A86C793AE}"/>
              </a:ext>
            </a:extLst>
          </p:cNvPr>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022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4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10" name="Rectangle 9"/>
          <p:cNvSpPr/>
          <p:nvPr/>
        </p:nvSpPr>
        <p:spPr>
          <a:xfrm>
            <a:off x="9033004" y="597755"/>
            <a:ext cx="2739853" cy="584775"/>
          </a:xfrm>
          <a:prstGeom prst="rect">
            <a:avLst/>
          </a:prstGeom>
        </p:spPr>
        <p:txBody>
          <a:bodyPr wrap="none">
            <a:spAutoFit/>
          </a:bodyPr>
          <a:lstStyle/>
          <a:p>
            <a:r>
              <a:rPr lang="fr-FR" sz="1600" dirty="0">
                <a:solidFill>
                  <a:srgbClr val="002060"/>
                </a:solidFill>
                <a:latin typeface="Arial" panose="020B0604020202020204" pitchFamily="34" charset="0"/>
                <a:ea typeface="Calibri" panose="020F0502020204030204" pitchFamily="34" charset="0"/>
                <a:cs typeface="Times New Roman" panose="02020603050405020304" pitchFamily="18" charset="0"/>
              </a:rPr>
              <a:t>3. </a:t>
            </a:r>
            <a:r>
              <a:rPr lang="fr-FR" sz="1600" u="sng" dirty="0">
                <a:solidFill>
                  <a:srgbClr val="002060"/>
                </a:solidFill>
                <a:latin typeface="Arial" panose="020B0604020202020204" pitchFamily="34" charset="0"/>
                <a:ea typeface="Calibri" panose="020F0502020204030204" pitchFamily="34" charset="0"/>
                <a:cs typeface="Times New Roman" panose="02020603050405020304" pitchFamily="18" charset="0"/>
              </a:rPr>
              <a:t>Les espaces des bateaux</a:t>
            </a:r>
          </a:p>
          <a:p>
            <a:r>
              <a:rPr lang="fr-FR" sz="16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rgbClr val="002060"/>
                </a:solidFill>
                <a:latin typeface="Arial" panose="020B0604020202020204" pitchFamily="34" charset="0"/>
                <a:ea typeface="Calibri" panose="020F0502020204030204" pitchFamily="34" charset="0"/>
                <a:cs typeface="Times New Roman" panose="02020603050405020304" pitchFamily="18" charset="0"/>
              </a:rPr>
              <a:t>de plaisance.</a:t>
            </a:r>
            <a:endParaRPr lang="fr-FR"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ag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7526" y="2493823"/>
            <a:ext cx="5431618" cy="1903383"/>
          </a:xfrm>
          <a:prstGeom prst="rect">
            <a:avLst/>
          </a:prstGeom>
        </p:spPr>
      </p:pic>
      <p:sp>
        <p:nvSpPr>
          <p:cNvPr id="14" name="Ellipse 13"/>
          <p:cNvSpPr/>
          <p:nvPr/>
        </p:nvSpPr>
        <p:spPr>
          <a:xfrm>
            <a:off x="3390437" y="3081026"/>
            <a:ext cx="521326" cy="387658"/>
          </a:xfrm>
          <a:prstGeom prst="ellipse">
            <a:avLst/>
          </a:prstGeom>
          <a:solidFill>
            <a:sysClr val="windowText" lastClr="000000">
              <a:lumMod val="65000"/>
              <a:lumOff val="35000"/>
            </a:sys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1" name="Ellipse 20"/>
          <p:cNvSpPr/>
          <p:nvPr/>
        </p:nvSpPr>
        <p:spPr>
          <a:xfrm>
            <a:off x="3390437" y="3511237"/>
            <a:ext cx="521326" cy="378045"/>
          </a:xfrm>
          <a:prstGeom prst="ellipse">
            <a:avLst/>
          </a:prstGeom>
          <a:solidFill>
            <a:sysClr val="windowText" lastClr="000000">
              <a:lumMod val="65000"/>
              <a:lumOff val="35000"/>
            </a:sys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2" name="Ellipse 21"/>
          <p:cNvSpPr/>
          <p:nvPr/>
        </p:nvSpPr>
        <p:spPr>
          <a:xfrm>
            <a:off x="6772200" y="2942937"/>
            <a:ext cx="1044542" cy="946345"/>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3" name="Ellipse 22"/>
          <p:cNvSpPr/>
          <p:nvPr/>
        </p:nvSpPr>
        <p:spPr>
          <a:xfrm>
            <a:off x="5309841" y="3279771"/>
            <a:ext cx="1044542" cy="946345"/>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4" name="Ellipse 23"/>
          <p:cNvSpPr/>
          <p:nvPr/>
        </p:nvSpPr>
        <p:spPr>
          <a:xfrm>
            <a:off x="3211456" y="3006161"/>
            <a:ext cx="920204" cy="946345"/>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25" name="Connecteur droit avec flèche 24"/>
          <p:cNvCxnSpPr/>
          <p:nvPr/>
        </p:nvCxnSpPr>
        <p:spPr>
          <a:xfrm flipH="1">
            <a:off x="7366785" y="2333426"/>
            <a:ext cx="208908" cy="625550"/>
          </a:xfrm>
          <a:prstGeom prst="straightConnector1">
            <a:avLst/>
          </a:prstGeom>
          <a:noFill/>
          <a:ln w="22225" cap="flat" cmpd="sng" algn="ctr">
            <a:solidFill>
              <a:sysClr val="windowText" lastClr="000000"/>
            </a:solidFill>
            <a:prstDash val="solid"/>
            <a:miter lim="800000"/>
            <a:tailEnd type="triangle"/>
          </a:ln>
          <a:effectLst/>
        </p:spPr>
      </p:cxnSp>
      <p:cxnSp>
        <p:nvCxnSpPr>
          <p:cNvPr id="26" name="Connecteur droit avec flèche 25"/>
          <p:cNvCxnSpPr/>
          <p:nvPr/>
        </p:nvCxnSpPr>
        <p:spPr>
          <a:xfrm flipH="1">
            <a:off x="5936566" y="2301347"/>
            <a:ext cx="353537" cy="962384"/>
          </a:xfrm>
          <a:prstGeom prst="straightConnector1">
            <a:avLst/>
          </a:prstGeom>
          <a:noFill/>
          <a:ln w="22225" cap="flat" cmpd="sng" algn="ctr">
            <a:solidFill>
              <a:sysClr val="windowText" lastClr="000000"/>
            </a:solidFill>
            <a:prstDash val="solid"/>
            <a:miter lim="800000"/>
            <a:tailEnd type="triangle"/>
          </a:ln>
          <a:effectLst/>
        </p:spPr>
      </p:cxnSp>
      <p:cxnSp>
        <p:nvCxnSpPr>
          <p:cNvPr id="27" name="Connecteur droit avec flèche 26"/>
          <p:cNvCxnSpPr/>
          <p:nvPr/>
        </p:nvCxnSpPr>
        <p:spPr>
          <a:xfrm flipH="1">
            <a:off x="3734994" y="2284603"/>
            <a:ext cx="241049" cy="753868"/>
          </a:xfrm>
          <a:prstGeom prst="straightConnector1">
            <a:avLst/>
          </a:prstGeom>
          <a:noFill/>
          <a:ln w="22225" cap="flat" cmpd="sng" algn="ctr">
            <a:solidFill>
              <a:sysClr val="windowText" lastClr="000000"/>
            </a:solidFill>
            <a:prstDash val="solid"/>
            <a:miter lim="800000"/>
            <a:tailEnd type="triangle"/>
          </a:ln>
          <a:effectLst/>
        </p:spPr>
      </p:cxnSp>
      <p:sp>
        <p:nvSpPr>
          <p:cNvPr id="28" name="Zone de texte 408828"/>
          <p:cNvSpPr txBox="1"/>
          <p:nvPr/>
        </p:nvSpPr>
        <p:spPr>
          <a:xfrm>
            <a:off x="5282869" y="1973715"/>
            <a:ext cx="2043216" cy="42811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Cockpit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Zone de texte 408829"/>
          <p:cNvSpPr txBox="1"/>
          <p:nvPr/>
        </p:nvSpPr>
        <p:spPr>
          <a:xfrm>
            <a:off x="7218613" y="2053874"/>
            <a:ext cx="1392944" cy="42629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Cabine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Zone de texte 408830">
            <a:hlinkClick r:id="rId3" action="ppaction://hlinksldjump"/>
          </p:cNvPr>
          <p:cNvSpPr txBox="1"/>
          <p:nvPr/>
        </p:nvSpPr>
        <p:spPr>
          <a:xfrm>
            <a:off x="2528659" y="1996022"/>
            <a:ext cx="1581416" cy="35355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Tableau arrière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Zone de texte 408831"/>
          <p:cNvSpPr txBox="1"/>
          <p:nvPr/>
        </p:nvSpPr>
        <p:spPr>
          <a:xfrm>
            <a:off x="4540522" y="4504281"/>
            <a:ext cx="2930717" cy="3420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u="sng" dirty="0">
                <a:effectLst/>
                <a:latin typeface="Arial" panose="020B0604020202020204" pitchFamily="34" charset="0"/>
                <a:ea typeface="Calibri" panose="020F0502020204030204" pitchFamily="34" charset="0"/>
                <a:cs typeface="Times New Roman" panose="02020603050405020304" pitchFamily="18" charset="0"/>
              </a:rPr>
              <a:t>Day Boat (</a:t>
            </a:r>
            <a:r>
              <a:rPr lang="fr-FR" sz="1600" u="sng" dirty="0" err="1">
                <a:effectLst/>
                <a:latin typeface="Arial" panose="020B0604020202020204" pitchFamily="34" charset="0"/>
                <a:ea typeface="Calibri" panose="020F0502020204030204" pitchFamily="34" charset="0"/>
                <a:cs typeface="Times New Roman" panose="02020603050405020304" pitchFamily="18" charset="0"/>
              </a:rPr>
              <a:t>Walk-Around</a:t>
            </a:r>
            <a:r>
              <a:rPr lang="fr-FR" sz="1600" u="sng" dirty="0">
                <a:effectLst/>
                <a:latin typeface="Arial" panose="020B0604020202020204" pitchFamily="34" charset="0"/>
                <a:ea typeface="Calibri" panose="020F0502020204030204" pitchFamily="34" charset="0"/>
                <a:cs typeface="Times New Roman" panose="02020603050405020304" pitchFamily="18" charset="0"/>
              </a:rPr>
              <a: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 1" descr="Inscriptions à l&amp;#39;examen du BIMer et du CAEIMER session 2022 - éduscol STI">
            <a:extLst>
              <a:ext uri="{FF2B5EF4-FFF2-40B4-BE49-F238E27FC236}">
                <a16:creationId xmlns:a16="http://schemas.microsoft.com/office/drawing/2014/main" id="{E70A30D0-CF17-D05C-1781-AC7BA96C5AF5}"/>
              </a:ext>
            </a:extLst>
          </p:cNvPr>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429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2" name="Rectangle 21"/>
          <p:cNvSpPr/>
          <p:nvPr/>
        </p:nvSpPr>
        <p:spPr>
          <a:xfrm>
            <a:off x="9033004" y="597755"/>
            <a:ext cx="2739853" cy="584775"/>
          </a:xfrm>
          <a:prstGeom prst="rect">
            <a:avLst/>
          </a:prstGeom>
        </p:spPr>
        <p:txBody>
          <a:bodyPr wrap="none">
            <a:spAutoFit/>
          </a:bodyPr>
          <a:lstStyle/>
          <a:p>
            <a:r>
              <a:rPr lang="fr-FR" sz="1600" dirty="0">
                <a:solidFill>
                  <a:srgbClr val="002060"/>
                </a:solidFill>
                <a:latin typeface="Arial" panose="020B0604020202020204" pitchFamily="34" charset="0"/>
                <a:ea typeface="Calibri" panose="020F0502020204030204" pitchFamily="34" charset="0"/>
                <a:cs typeface="Times New Roman" panose="02020603050405020304" pitchFamily="18" charset="0"/>
              </a:rPr>
              <a:t>3. </a:t>
            </a:r>
            <a:r>
              <a:rPr lang="fr-FR" sz="1600" u="sng" dirty="0">
                <a:solidFill>
                  <a:srgbClr val="002060"/>
                </a:solidFill>
                <a:latin typeface="Arial" panose="020B0604020202020204" pitchFamily="34" charset="0"/>
                <a:ea typeface="Calibri" panose="020F0502020204030204" pitchFamily="34" charset="0"/>
                <a:cs typeface="Times New Roman" panose="02020603050405020304" pitchFamily="18" charset="0"/>
              </a:rPr>
              <a:t>Les espaces des bateaux</a:t>
            </a:r>
          </a:p>
          <a:p>
            <a:r>
              <a:rPr lang="fr-FR" sz="16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rgbClr val="002060"/>
                </a:solidFill>
                <a:latin typeface="Arial" panose="020B0604020202020204" pitchFamily="34" charset="0"/>
                <a:ea typeface="Calibri" panose="020F0502020204030204" pitchFamily="34" charset="0"/>
                <a:cs typeface="Times New Roman" panose="02020603050405020304" pitchFamily="18" charset="0"/>
              </a:rPr>
              <a:t>de plaisance.</a:t>
            </a:r>
            <a:endParaRPr lang="fr-FR"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3" name="Imag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716" y="2088874"/>
            <a:ext cx="5431618" cy="1903383"/>
          </a:xfrm>
          <a:prstGeom prst="rect">
            <a:avLst/>
          </a:prstGeom>
        </p:spPr>
      </p:pic>
      <p:sp>
        <p:nvSpPr>
          <p:cNvPr id="24" name="Ellipse 23"/>
          <p:cNvSpPr/>
          <p:nvPr/>
        </p:nvSpPr>
        <p:spPr>
          <a:xfrm>
            <a:off x="3392627" y="2676077"/>
            <a:ext cx="521326" cy="387658"/>
          </a:xfrm>
          <a:prstGeom prst="ellipse">
            <a:avLst/>
          </a:prstGeom>
          <a:solidFill>
            <a:sysClr val="windowText" lastClr="000000">
              <a:lumMod val="65000"/>
              <a:lumOff val="35000"/>
            </a:sys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5" name="Ellipse 24"/>
          <p:cNvSpPr/>
          <p:nvPr/>
        </p:nvSpPr>
        <p:spPr>
          <a:xfrm>
            <a:off x="3392627" y="3106288"/>
            <a:ext cx="521326" cy="378045"/>
          </a:xfrm>
          <a:prstGeom prst="ellipse">
            <a:avLst/>
          </a:prstGeom>
          <a:solidFill>
            <a:sysClr val="windowText" lastClr="000000">
              <a:lumMod val="65000"/>
              <a:lumOff val="35000"/>
            </a:sys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6" name="Ellipse 25"/>
          <p:cNvSpPr/>
          <p:nvPr/>
        </p:nvSpPr>
        <p:spPr>
          <a:xfrm>
            <a:off x="6774390" y="2537988"/>
            <a:ext cx="1044542" cy="946345"/>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7" name="Ellipse 26"/>
          <p:cNvSpPr/>
          <p:nvPr/>
        </p:nvSpPr>
        <p:spPr>
          <a:xfrm>
            <a:off x="5312031" y="2874822"/>
            <a:ext cx="1044542" cy="946345"/>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8" name="Ellipse 27"/>
          <p:cNvSpPr/>
          <p:nvPr/>
        </p:nvSpPr>
        <p:spPr>
          <a:xfrm>
            <a:off x="3213646" y="2601212"/>
            <a:ext cx="920204" cy="946345"/>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30" name="Connecteur droit avec flèche 29"/>
          <p:cNvCxnSpPr/>
          <p:nvPr/>
        </p:nvCxnSpPr>
        <p:spPr>
          <a:xfrm flipH="1">
            <a:off x="5938756" y="1896398"/>
            <a:ext cx="353537" cy="962384"/>
          </a:xfrm>
          <a:prstGeom prst="straightConnector1">
            <a:avLst/>
          </a:prstGeom>
          <a:noFill/>
          <a:ln w="22225" cap="flat" cmpd="sng" algn="ctr">
            <a:solidFill>
              <a:sysClr val="windowText" lastClr="000000"/>
            </a:solidFill>
            <a:prstDash val="solid"/>
            <a:miter lim="800000"/>
            <a:tailEnd type="triangle"/>
          </a:ln>
          <a:effectLst/>
        </p:spPr>
      </p:cxnSp>
      <p:cxnSp>
        <p:nvCxnSpPr>
          <p:cNvPr id="31" name="Connecteur droit avec flèche 30"/>
          <p:cNvCxnSpPr/>
          <p:nvPr/>
        </p:nvCxnSpPr>
        <p:spPr>
          <a:xfrm>
            <a:off x="3683726" y="1996878"/>
            <a:ext cx="53459" cy="636644"/>
          </a:xfrm>
          <a:prstGeom prst="straightConnector1">
            <a:avLst/>
          </a:prstGeom>
          <a:noFill/>
          <a:ln w="22225" cap="flat" cmpd="sng" algn="ctr">
            <a:solidFill>
              <a:sysClr val="windowText" lastClr="000000"/>
            </a:solidFill>
            <a:prstDash val="solid"/>
            <a:miter lim="800000"/>
            <a:tailEnd type="triangle"/>
          </a:ln>
          <a:effectLst/>
        </p:spPr>
      </p:cxnSp>
      <p:sp>
        <p:nvSpPr>
          <p:cNvPr id="32" name="Zone de texte 408828"/>
          <p:cNvSpPr txBox="1"/>
          <p:nvPr/>
        </p:nvSpPr>
        <p:spPr>
          <a:xfrm>
            <a:off x="5285059" y="1568766"/>
            <a:ext cx="2043216" cy="42811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Cockpit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Zone de texte 408829">
            <a:hlinkClick r:id="rId3" action="ppaction://hlinksldjump"/>
          </p:cNvPr>
          <p:cNvSpPr txBox="1"/>
          <p:nvPr/>
        </p:nvSpPr>
        <p:spPr>
          <a:xfrm>
            <a:off x="7220803" y="1648925"/>
            <a:ext cx="1392944" cy="42629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Cabine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Zone de texte 408830">
            <a:hlinkClick r:id="rId3" action="ppaction://hlinksldjump"/>
          </p:cNvPr>
          <p:cNvSpPr txBox="1"/>
          <p:nvPr/>
        </p:nvSpPr>
        <p:spPr>
          <a:xfrm>
            <a:off x="2530849" y="1591073"/>
            <a:ext cx="1581416" cy="35355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Tableau arrière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5" name="Image 34"/>
          <p:cNvPicPr/>
          <p:nvPr/>
        </p:nvPicPr>
        <p:blipFill>
          <a:blip r:embed="rId4" cstate="print">
            <a:extLst>
              <a:ext uri="{28A0092B-C50C-407E-A947-70E740481C1C}">
                <a14:useLocalDpi xmlns:a14="http://schemas.microsoft.com/office/drawing/2010/main" val="0"/>
              </a:ext>
            </a:extLst>
          </a:blip>
          <a:stretch>
            <a:fillRect/>
          </a:stretch>
        </p:blipFill>
        <p:spPr>
          <a:xfrm>
            <a:off x="881555" y="1854670"/>
            <a:ext cx="3049633" cy="2418130"/>
          </a:xfrm>
          <a:prstGeom prst="rect">
            <a:avLst/>
          </a:prstGeom>
        </p:spPr>
      </p:pic>
      <p:sp>
        <p:nvSpPr>
          <p:cNvPr id="36" name="Rectangle 35"/>
          <p:cNvSpPr/>
          <p:nvPr/>
        </p:nvSpPr>
        <p:spPr>
          <a:xfrm>
            <a:off x="724628" y="4272800"/>
            <a:ext cx="3336592" cy="1224951"/>
          </a:xfrm>
          <a:prstGeom prst="rect">
            <a:avLst/>
          </a:prstGeom>
        </p:spPr>
        <p:txBody>
          <a:bodyPr wrap="square">
            <a:spAutoFit/>
          </a:bodyPr>
          <a:lstStyle/>
          <a:p>
            <a:pPr>
              <a:lnSpc>
                <a:spcPct val="115000"/>
              </a:lnSpc>
              <a:spcAft>
                <a:spcPts val="0"/>
              </a:spcAft>
            </a:pPr>
            <a:r>
              <a:rPr lang="fr-FR" sz="1600" u="sng" dirty="0">
                <a:latin typeface="Arial" panose="020B0604020202020204" pitchFamily="34" charset="0"/>
                <a:ea typeface="Calibri" panose="020F0502020204030204" pitchFamily="34" charset="0"/>
                <a:cs typeface="Times New Roman" panose="02020603050405020304" pitchFamily="18" charset="0"/>
              </a:rPr>
              <a:t>Le tableau arrière</a:t>
            </a:r>
            <a:r>
              <a:rPr lang="fr-FR" sz="1600" dirty="0">
                <a:latin typeface="Arial" panose="020B0604020202020204" pitchFamily="34" charset="0"/>
                <a:ea typeface="Calibri" panose="020F0502020204030204" pitchFamily="34" charset="0"/>
                <a:cs typeface="Times New Roman" panose="02020603050405020304" pitchFamily="18" charset="0"/>
              </a:rPr>
              <a:t> est la partie émergée de la poupe sur laquelle est fixé le ou les moteur(s) </a:t>
            </a:r>
          </a:p>
          <a:p>
            <a:pPr>
              <a:lnSpc>
                <a:spcPct val="115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hors-bord.</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7" name="Image 36"/>
          <p:cNvPicPr/>
          <p:nvPr/>
        </p:nvPicPr>
        <p:blipFill>
          <a:blip r:embed="rId5" cstate="print">
            <a:extLst>
              <a:ext uri="{28A0092B-C50C-407E-A947-70E740481C1C}">
                <a14:useLocalDpi xmlns:a14="http://schemas.microsoft.com/office/drawing/2010/main" val="0"/>
              </a:ext>
            </a:extLst>
          </a:blip>
          <a:stretch>
            <a:fillRect/>
          </a:stretch>
        </p:blipFill>
        <p:spPr>
          <a:xfrm>
            <a:off x="4016555" y="1870156"/>
            <a:ext cx="2882828" cy="2217017"/>
          </a:xfrm>
          <a:prstGeom prst="rect">
            <a:avLst/>
          </a:prstGeom>
        </p:spPr>
      </p:pic>
      <p:sp>
        <p:nvSpPr>
          <p:cNvPr id="38" name="Rectangle 37"/>
          <p:cNvSpPr/>
          <p:nvPr/>
        </p:nvSpPr>
        <p:spPr>
          <a:xfrm>
            <a:off x="3977804" y="4177884"/>
            <a:ext cx="2990175" cy="941796"/>
          </a:xfrm>
          <a:prstGeom prst="rect">
            <a:avLst/>
          </a:prstGeom>
        </p:spPr>
        <p:txBody>
          <a:bodyPr wrap="square">
            <a:spAutoFit/>
          </a:bodyPr>
          <a:lstStyle/>
          <a:p>
            <a:pPr>
              <a:lnSpc>
                <a:spcPct val="115000"/>
              </a:lnSpc>
              <a:spcAft>
                <a:spcPts val="0"/>
              </a:spcAft>
            </a:pPr>
            <a:r>
              <a:rPr lang="fr-FR" sz="1600" u="sng" dirty="0">
                <a:solidFill>
                  <a:srgbClr val="000000"/>
                </a:solidFill>
                <a:latin typeface="Arial" panose="020B0604020202020204" pitchFamily="34" charset="0"/>
                <a:ea typeface="Calibri" panose="020F0502020204030204" pitchFamily="34" charset="0"/>
                <a:cs typeface="Times New Roman" panose="02020603050405020304" pitchFamily="18" charset="0"/>
              </a:rPr>
              <a:t>Le cockpit</a:t>
            </a:r>
            <a:r>
              <a:rPr lang="fr-F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 est un espace extérieur d'où l'on gouverne un voilier ou un </a:t>
            </a:r>
            <a:r>
              <a:rPr lang="fr-FR" sz="1600" i="1" dirty="0">
                <a:solidFill>
                  <a:srgbClr val="000000"/>
                </a:solidFill>
                <a:latin typeface="Arial" panose="020B0604020202020204" pitchFamily="34" charset="0"/>
                <a:ea typeface="Calibri" panose="020F0502020204030204" pitchFamily="34" charset="0"/>
                <a:cs typeface="Times New Roman" panose="02020603050405020304" pitchFamily="18" charset="0"/>
              </a:rPr>
              <a:t>bateau</a:t>
            </a:r>
            <a:r>
              <a:rPr lang="fr-F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 à moteur.</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9" name="Image 38" descr="Cap Camarat 7.5 WA Série3 | Bateau à moteur 7.37m | Jeanneau"/>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2910" y="1969251"/>
            <a:ext cx="3036317" cy="2248004"/>
          </a:xfrm>
          <a:prstGeom prst="rect">
            <a:avLst/>
          </a:prstGeom>
          <a:noFill/>
          <a:ln>
            <a:noFill/>
          </a:ln>
        </p:spPr>
      </p:pic>
      <p:sp>
        <p:nvSpPr>
          <p:cNvPr id="2" name="Rectangle 1"/>
          <p:cNvSpPr/>
          <p:nvPr/>
        </p:nvSpPr>
        <p:spPr>
          <a:xfrm>
            <a:off x="7041865" y="4272800"/>
            <a:ext cx="4730992" cy="1224951"/>
          </a:xfrm>
          <a:prstGeom prst="rect">
            <a:avLst/>
          </a:prstGeom>
        </p:spPr>
        <p:txBody>
          <a:bodyPr wrap="square">
            <a:spAutoFit/>
          </a:bodyPr>
          <a:lstStyle/>
          <a:p>
            <a:pPr>
              <a:lnSpc>
                <a:spcPct val="115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Sur un bateau de taille moyenne, </a:t>
            </a:r>
            <a:r>
              <a:rPr lang="fr-FR" sz="1600" u="sng" dirty="0">
                <a:latin typeface="Arial" panose="020B0604020202020204" pitchFamily="34" charset="0"/>
                <a:ea typeface="Calibri" panose="020F0502020204030204" pitchFamily="34" charset="0"/>
                <a:cs typeface="Times New Roman" panose="02020603050405020304" pitchFamily="18" charset="0"/>
              </a:rPr>
              <a:t>la cabine</a:t>
            </a:r>
            <a:r>
              <a:rPr lang="fr-FR" sz="1600" dirty="0">
                <a:latin typeface="Arial" panose="020B0604020202020204" pitchFamily="34" charset="0"/>
                <a:ea typeface="Calibri" panose="020F0502020204030204" pitchFamily="34" charset="0"/>
                <a:cs typeface="Times New Roman" panose="02020603050405020304" pitchFamily="18" charset="0"/>
              </a:rPr>
              <a:t> intègre tous les équipements nécessaires à la vie quotidienne : Couchettes, cuisine, coin repas, rangements.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descr="Inscriptions à l&amp;#39;examen du BIMer et du CAEIMER session 2022 - éduscol STI">
            <a:extLst>
              <a:ext uri="{FF2B5EF4-FFF2-40B4-BE49-F238E27FC236}">
                <a16:creationId xmlns:a16="http://schemas.microsoft.com/office/drawing/2014/main" id="{32BA9D87-74D0-A2A7-B269-C3DB6A09E8BA}"/>
              </a:ext>
            </a:extLst>
          </p:cNvPr>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6511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t="11985"/>
          <a:stretch/>
        </p:blipFill>
        <p:spPr>
          <a:xfrm>
            <a:off x="378828" y="78562"/>
            <a:ext cx="11429870" cy="6705011"/>
          </a:xfrm>
          <a:prstGeom prst="rect">
            <a:avLst/>
          </a:prstGeom>
        </p:spPr>
      </p:pic>
      <p:sp>
        <p:nvSpPr>
          <p:cNvPr id="24" name="Zone de texte 408843"/>
          <p:cNvSpPr txBox="1"/>
          <p:nvPr/>
        </p:nvSpPr>
        <p:spPr>
          <a:xfrm>
            <a:off x="2489470" y="4705215"/>
            <a:ext cx="2982414" cy="40236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u="sng" dirty="0">
                <a:effectLst/>
                <a:latin typeface="Arial" panose="020B0604020202020204" pitchFamily="34" charset="0"/>
                <a:ea typeface="Calibri" panose="020F0502020204030204" pitchFamily="34" charset="0"/>
                <a:cs typeface="Times New Roman" panose="02020603050405020304" pitchFamily="18" charset="0"/>
              </a:rPr>
              <a:t>Yacht ou </a:t>
            </a:r>
            <a:r>
              <a:rPr lang="fr-FR" sz="1600" u="sng" dirty="0" err="1">
                <a:effectLst/>
                <a:latin typeface="Arial" panose="020B0604020202020204" pitchFamily="34" charset="0"/>
                <a:ea typeface="Calibri" panose="020F0502020204030204" pitchFamily="34" charset="0"/>
                <a:cs typeface="Times New Roman" panose="02020603050405020304" pitchFamily="18" charset="0"/>
              </a:rPr>
              <a:t>Motor</a:t>
            </a:r>
            <a:r>
              <a:rPr lang="fr-FR" sz="1600" u="sng" dirty="0">
                <a:effectLst/>
                <a:latin typeface="Arial" panose="020B0604020202020204" pitchFamily="34" charset="0"/>
                <a:ea typeface="Calibri" panose="020F0502020204030204" pitchFamily="34" charset="0"/>
                <a:cs typeface="Times New Roman" panose="02020603050405020304" pitchFamily="18" charset="0"/>
              </a:rPr>
              <a:t>-Yacht (M/Y)</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3" name="Rectangle 22"/>
          <p:cNvSpPr/>
          <p:nvPr/>
        </p:nvSpPr>
        <p:spPr>
          <a:xfrm>
            <a:off x="9033004" y="597755"/>
            <a:ext cx="2739853" cy="584775"/>
          </a:xfrm>
          <a:prstGeom prst="rect">
            <a:avLst/>
          </a:prstGeom>
        </p:spPr>
        <p:txBody>
          <a:bodyPr wrap="none">
            <a:spAutoFit/>
          </a:bodyPr>
          <a:lstStyle/>
          <a:p>
            <a:r>
              <a:rPr lang="fr-FR" sz="1600" dirty="0">
                <a:solidFill>
                  <a:srgbClr val="002060"/>
                </a:solidFill>
                <a:latin typeface="Arial" panose="020B0604020202020204" pitchFamily="34" charset="0"/>
                <a:ea typeface="Calibri" panose="020F0502020204030204" pitchFamily="34" charset="0"/>
                <a:cs typeface="Times New Roman" panose="02020603050405020304" pitchFamily="18" charset="0"/>
              </a:rPr>
              <a:t>3. </a:t>
            </a:r>
            <a:r>
              <a:rPr lang="fr-FR" sz="1600" u="sng" dirty="0">
                <a:solidFill>
                  <a:srgbClr val="002060"/>
                </a:solidFill>
                <a:latin typeface="Arial" panose="020B0604020202020204" pitchFamily="34" charset="0"/>
                <a:ea typeface="Calibri" panose="020F0502020204030204" pitchFamily="34" charset="0"/>
                <a:cs typeface="Times New Roman" panose="02020603050405020304" pitchFamily="18" charset="0"/>
              </a:rPr>
              <a:t>Les espaces des bateaux</a:t>
            </a:r>
          </a:p>
          <a:p>
            <a:r>
              <a:rPr lang="fr-FR" sz="16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rgbClr val="002060"/>
                </a:solidFill>
                <a:latin typeface="Arial" panose="020B0604020202020204" pitchFamily="34" charset="0"/>
                <a:ea typeface="Calibri" panose="020F0502020204030204" pitchFamily="34" charset="0"/>
                <a:cs typeface="Times New Roman" panose="02020603050405020304" pitchFamily="18" charset="0"/>
              </a:rPr>
              <a:t>de plaisance.</a:t>
            </a:r>
            <a:endParaRPr lang="fr-FR"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5" name="Groupe 24"/>
          <p:cNvGrpSpPr/>
          <p:nvPr/>
        </p:nvGrpSpPr>
        <p:grpSpPr>
          <a:xfrm>
            <a:off x="10046290" y="1708254"/>
            <a:ext cx="1400175" cy="443865"/>
            <a:chOff x="0" y="0"/>
            <a:chExt cx="1400175" cy="443865"/>
          </a:xfrm>
        </p:grpSpPr>
        <p:pic>
          <p:nvPicPr>
            <p:cNvPr id="26" name="Image 25" descr="Yacht PRESTIGE 690, bateau de luxe F-Line">
              <a:hlinkClick r:id="rId3" action="ppaction://hlinksldjump"/>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26" t="10893" r="3832" b="9994"/>
            <a:stretch/>
          </p:blipFill>
          <p:spPr bwMode="auto">
            <a:xfrm>
              <a:off x="0" y="0"/>
              <a:ext cx="1400175" cy="443865"/>
            </a:xfrm>
            <a:prstGeom prst="rect">
              <a:avLst/>
            </a:prstGeom>
            <a:noFill/>
            <a:ln>
              <a:noFill/>
            </a:ln>
            <a:extLst>
              <a:ext uri="{53640926-AAD7-44D8-BBD7-CCE9431645EC}">
                <a14:shadowObscured xmlns:a14="http://schemas.microsoft.com/office/drawing/2010/main"/>
              </a:ext>
            </a:extLst>
          </p:spPr>
        </p:pic>
        <p:sp>
          <p:nvSpPr>
            <p:cNvPr id="27" name="Ellipse 26"/>
            <p:cNvSpPr/>
            <p:nvPr/>
          </p:nvSpPr>
          <p:spPr>
            <a:xfrm>
              <a:off x="714375" y="161925"/>
              <a:ext cx="152400" cy="85725"/>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pic>
        <p:nvPicPr>
          <p:cNvPr id="3" name="Image 2" descr="Inscriptions à l&amp;#39;examen du BIMer et du CAEIMER session 2022 - éduscol STI">
            <a:extLst>
              <a:ext uri="{FF2B5EF4-FFF2-40B4-BE49-F238E27FC236}">
                <a16:creationId xmlns:a16="http://schemas.microsoft.com/office/drawing/2014/main" id="{62E45046-F256-9AF9-2292-49BE8336C318}"/>
              </a:ext>
            </a:extLst>
          </p:cNvPr>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2441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2" name="Rectangle 21"/>
          <p:cNvSpPr/>
          <p:nvPr/>
        </p:nvSpPr>
        <p:spPr>
          <a:xfrm>
            <a:off x="9033004" y="597755"/>
            <a:ext cx="2739853" cy="584775"/>
          </a:xfrm>
          <a:prstGeom prst="rect">
            <a:avLst/>
          </a:prstGeom>
        </p:spPr>
        <p:txBody>
          <a:bodyPr wrap="none">
            <a:spAutoFit/>
          </a:bodyPr>
          <a:lstStyle/>
          <a:p>
            <a:r>
              <a:rPr lang="fr-FR" sz="1600" dirty="0">
                <a:solidFill>
                  <a:srgbClr val="002060"/>
                </a:solidFill>
                <a:latin typeface="Arial" panose="020B0604020202020204" pitchFamily="34" charset="0"/>
                <a:ea typeface="Calibri" panose="020F0502020204030204" pitchFamily="34" charset="0"/>
                <a:cs typeface="Times New Roman" panose="02020603050405020304" pitchFamily="18" charset="0"/>
              </a:rPr>
              <a:t>3. </a:t>
            </a:r>
            <a:r>
              <a:rPr lang="fr-FR" sz="1600" u="sng" dirty="0">
                <a:solidFill>
                  <a:srgbClr val="002060"/>
                </a:solidFill>
                <a:latin typeface="Arial" panose="020B0604020202020204" pitchFamily="34" charset="0"/>
                <a:ea typeface="Calibri" panose="020F0502020204030204" pitchFamily="34" charset="0"/>
                <a:cs typeface="Times New Roman" panose="02020603050405020304" pitchFamily="18" charset="0"/>
              </a:rPr>
              <a:t>Les espaces des bateaux</a:t>
            </a:r>
          </a:p>
          <a:p>
            <a:r>
              <a:rPr lang="fr-FR" sz="16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rgbClr val="002060"/>
                </a:solidFill>
                <a:latin typeface="Arial" panose="020B0604020202020204" pitchFamily="34" charset="0"/>
                <a:ea typeface="Calibri" panose="020F0502020204030204" pitchFamily="34" charset="0"/>
                <a:cs typeface="Times New Roman" panose="02020603050405020304" pitchFamily="18" charset="0"/>
              </a:rPr>
              <a:t>de plaisance.</a:t>
            </a:r>
            <a:endParaRPr lang="fr-FR"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3" name="Image 22"/>
          <p:cNvPicPr/>
          <p:nvPr/>
        </p:nvPicPr>
        <p:blipFill rotWithShape="1">
          <a:blip r:embed="rId2">
            <a:extLst>
              <a:ext uri="{28A0092B-C50C-407E-A947-70E740481C1C}">
                <a14:useLocalDpi xmlns:a14="http://schemas.microsoft.com/office/drawing/2010/main" val="0"/>
              </a:ext>
            </a:extLst>
          </a:blip>
          <a:srcRect b="15313"/>
          <a:stretch/>
        </p:blipFill>
        <p:spPr>
          <a:xfrm>
            <a:off x="0" y="1728380"/>
            <a:ext cx="6858000" cy="4650377"/>
          </a:xfrm>
          <a:prstGeom prst="rect">
            <a:avLst/>
          </a:prstGeom>
        </p:spPr>
      </p:pic>
      <p:sp>
        <p:nvSpPr>
          <p:cNvPr id="2" name="Rectangle 1"/>
          <p:cNvSpPr/>
          <p:nvPr/>
        </p:nvSpPr>
        <p:spPr>
          <a:xfrm>
            <a:off x="7048457" y="3333841"/>
            <a:ext cx="4815840" cy="941796"/>
          </a:xfrm>
          <a:prstGeom prst="rect">
            <a:avLst/>
          </a:prstGeom>
        </p:spPr>
        <p:txBody>
          <a:bodyPr wrap="square">
            <a:spAutoFit/>
          </a:bodyPr>
          <a:lstStyle/>
          <a:p>
            <a:pPr>
              <a:lnSpc>
                <a:spcPct val="115000"/>
              </a:lnSpc>
              <a:spcAft>
                <a:spcPts val="800"/>
              </a:spcAft>
            </a:pPr>
            <a:r>
              <a:rPr lang="fr-FR" sz="1600" u="sng" dirty="0">
                <a:solidFill>
                  <a:srgbClr val="000000"/>
                </a:solidFill>
                <a:latin typeface="Arial" panose="020B0604020202020204" pitchFamily="34" charset="0"/>
                <a:ea typeface="Calibri" panose="020F0502020204030204" pitchFamily="34" charset="0"/>
                <a:cs typeface="Times New Roman" panose="02020603050405020304" pitchFamily="18" charset="0"/>
              </a:rPr>
              <a:t>La timonerie ou le poste de pilotage</a:t>
            </a:r>
            <a:r>
              <a:rPr lang="fr-F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 est l’espace du bateau d'où l'on dirige la navigation. On y trouve les commandes et les aides à la navigation.</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Groupe 23"/>
          <p:cNvGrpSpPr/>
          <p:nvPr/>
        </p:nvGrpSpPr>
        <p:grpSpPr>
          <a:xfrm>
            <a:off x="10402930" y="5983083"/>
            <a:ext cx="1400175" cy="443865"/>
            <a:chOff x="0" y="0"/>
            <a:chExt cx="1400175" cy="443865"/>
          </a:xfrm>
        </p:grpSpPr>
        <p:pic>
          <p:nvPicPr>
            <p:cNvPr id="25" name="Image 24" descr="Yacht PRESTIGE 690, bateau de luxe F-Line">
              <a:hlinkClick r:id="rId3" action="ppaction://hlinksldjump"/>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26" t="10893" r="3832" b="9994"/>
            <a:stretch/>
          </p:blipFill>
          <p:spPr bwMode="auto">
            <a:xfrm>
              <a:off x="0" y="0"/>
              <a:ext cx="1400175" cy="443865"/>
            </a:xfrm>
            <a:prstGeom prst="rect">
              <a:avLst/>
            </a:prstGeom>
            <a:noFill/>
            <a:ln>
              <a:noFill/>
            </a:ln>
            <a:extLst>
              <a:ext uri="{53640926-AAD7-44D8-BBD7-CCE9431645EC}">
                <a14:shadowObscured xmlns:a14="http://schemas.microsoft.com/office/drawing/2010/main"/>
              </a:ext>
            </a:extLst>
          </p:spPr>
        </p:pic>
        <p:sp>
          <p:nvSpPr>
            <p:cNvPr id="26" name="Ellipse 25"/>
            <p:cNvSpPr/>
            <p:nvPr/>
          </p:nvSpPr>
          <p:spPr>
            <a:xfrm>
              <a:off x="438150" y="171450"/>
              <a:ext cx="323850" cy="66675"/>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grpSp>
        <p:nvGrpSpPr>
          <p:cNvPr id="15" name="Groupe 14"/>
          <p:cNvGrpSpPr/>
          <p:nvPr/>
        </p:nvGrpSpPr>
        <p:grpSpPr>
          <a:xfrm>
            <a:off x="2775858" y="1270361"/>
            <a:ext cx="1926771" cy="596809"/>
            <a:chOff x="0" y="0"/>
            <a:chExt cx="1400175" cy="443865"/>
          </a:xfrm>
        </p:grpSpPr>
        <p:pic>
          <p:nvPicPr>
            <p:cNvPr id="16" name="Image 15" descr="Yacht PRESTIGE 690, bateau de luxe F-Line"/>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26" t="10893" r="3832" b="9994"/>
            <a:stretch/>
          </p:blipFill>
          <p:spPr bwMode="auto">
            <a:xfrm>
              <a:off x="0" y="0"/>
              <a:ext cx="1400175" cy="443865"/>
            </a:xfrm>
            <a:prstGeom prst="rect">
              <a:avLst/>
            </a:prstGeom>
            <a:noFill/>
            <a:ln>
              <a:noFill/>
            </a:ln>
            <a:extLst>
              <a:ext uri="{53640926-AAD7-44D8-BBD7-CCE9431645EC}">
                <a14:shadowObscured xmlns:a14="http://schemas.microsoft.com/office/drawing/2010/main"/>
              </a:ext>
            </a:extLst>
          </p:spPr>
        </p:pic>
        <p:sp>
          <p:nvSpPr>
            <p:cNvPr id="17" name="Ellipse 16"/>
            <p:cNvSpPr/>
            <p:nvPr/>
          </p:nvSpPr>
          <p:spPr>
            <a:xfrm>
              <a:off x="714375" y="161925"/>
              <a:ext cx="152400" cy="85725"/>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pic>
        <p:nvPicPr>
          <p:cNvPr id="3" name="Image 2" descr="Inscriptions à l&amp;#39;examen du BIMer et du CAEIMER session 2022 - éduscol STI">
            <a:extLst>
              <a:ext uri="{FF2B5EF4-FFF2-40B4-BE49-F238E27FC236}">
                <a16:creationId xmlns:a16="http://schemas.microsoft.com/office/drawing/2014/main" id="{F0ED4E17-2AFE-608E-158C-EFB3B6A22F9C}"/>
              </a:ext>
            </a:extLst>
          </p:cNvPr>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703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2" name="Rectangle 21"/>
          <p:cNvSpPr/>
          <p:nvPr/>
        </p:nvSpPr>
        <p:spPr>
          <a:xfrm>
            <a:off x="9033004" y="597755"/>
            <a:ext cx="2739853" cy="584775"/>
          </a:xfrm>
          <a:prstGeom prst="rect">
            <a:avLst/>
          </a:prstGeom>
        </p:spPr>
        <p:txBody>
          <a:bodyPr wrap="none">
            <a:spAutoFit/>
          </a:bodyPr>
          <a:lstStyle/>
          <a:p>
            <a:r>
              <a:rPr lang="fr-FR" sz="1600" dirty="0">
                <a:solidFill>
                  <a:srgbClr val="002060"/>
                </a:solidFill>
                <a:latin typeface="Arial" panose="020B0604020202020204" pitchFamily="34" charset="0"/>
                <a:ea typeface="Calibri" panose="020F0502020204030204" pitchFamily="34" charset="0"/>
                <a:cs typeface="Times New Roman" panose="02020603050405020304" pitchFamily="18" charset="0"/>
              </a:rPr>
              <a:t>3. </a:t>
            </a:r>
            <a:r>
              <a:rPr lang="fr-FR" sz="1600" u="sng" dirty="0">
                <a:solidFill>
                  <a:srgbClr val="002060"/>
                </a:solidFill>
                <a:latin typeface="Arial" panose="020B0604020202020204" pitchFamily="34" charset="0"/>
                <a:ea typeface="Calibri" panose="020F0502020204030204" pitchFamily="34" charset="0"/>
                <a:cs typeface="Times New Roman" panose="02020603050405020304" pitchFamily="18" charset="0"/>
              </a:rPr>
              <a:t>Les espaces des bateaux</a:t>
            </a:r>
          </a:p>
          <a:p>
            <a:r>
              <a:rPr lang="fr-FR" sz="16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rgbClr val="002060"/>
                </a:solidFill>
                <a:latin typeface="Arial" panose="020B0604020202020204" pitchFamily="34" charset="0"/>
                <a:ea typeface="Calibri" panose="020F0502020204030204" pitchFamily="34" charset="0"/>
                <a:cs typeface="Times New Roman" panose="02020603050405020304" pitchFamily="18" charset="0"/>
              </a:rPr>
              <a:t>de plaisance.</a:t>
            </a:r>
            <a:endParaRPr lang="fr-FR"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3" name="Image 22" descr="2021 prestige 690 salon richard_steinberge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46353"/>
            <a:ext cx="6611804" cy="4489131"/>
          </a:xfrm>
          <a:prstGeom prst="rect">
            <a:avLst/>
          </a:prstGeom>
          <a:noFill/>
          <a:ln>
            <a:noFill/>
          </a:ln>
        </p:spPr>
      </p:pic>
      <p:sp>
        <p:nvSpPr>
          <p:cNvPr id="2" name="Rectangle 1"/>
          <p:cNvSpPr/>
          <p:nvPr/>
        </p:nvSpPr>
        <p:spPr>
          <a:xfrm>
            <a:off x="6807746" y="3309959"/>
            <a:ext cx="5161053" cy="941796"/>
          </a:xfrm>
          <a:prstGeom prst="rect">
            <a:avLst/>
          </a:prstGeom>
        </p:spPr>
        <p:txBody>
          <a:bodyPr wrap="square">
            <a:spAutoFit/>
          </a:bodyPr>
          <a:lstStyle/>
          <a:p>
            <a:pPr>
              <a:lnSpc>
                <a:spcPct val="115000"/>
              </a:lnSpc>
              <a:spcAft>
                <a:spcPts val="0"/>
              </a:spcAft>
            </a:pPr>
            <a:r>
              <a:rPr lang="fr-FR" sz="1600" u="sng" dirty="0">
                <a:latin typeface="Arial" panose="020B0604020202020204" pitchFamily="34" charset="0"/>
                <a:ea typeface="Calibri" panose="020F0502020204030204" pitchFamily="34" charset="0"/>
                <a:cs typeface="Times New Roman" panose="02020603050405020304" pitchFamily="18" charset="0"/>
              </a:rPr>
              <a:t>Le salon, salle à manger et cuisine.</a:t>
            </a:r>
            <a:r>
              <a:rPr lang="fr-FR" sz="1600" dirty="0">
                <a:latin typeface="Arial" panose="020B0604020202020204" pitchFamily="34" charset="0"/>
                <a:ea typeface="Calibri" panose="020F0502020204030204" pitchFamily="34" charset="0"/>
                <a:cs typeface="Times New Roman" panose="02020603050405020304" pitchFamily="18" charset="0"/>
              </a:rPr>
              <a:t> Sur les yachts de taille plus importante, ces différents espaces sont séparés.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4" name="Groupe 23"/>
          <p:cNvGrpSpPr/>
          <p:nvPr/>
        </p:nvGrpSpPr>
        <p:grpSpPr>
          <a:xfrm>
            <a:off x="10372682" y="5741262"/>
            <a:ext cx="1400175" cy="443865"/>
            <a:chOff x="0" y="0"/>
            <a:chExt cx="1400175" cy="443865"/>
          </a:xfrm>
        </p:grpSpPr>
        <p:pic>
          <p:nvPicPr>
            <p:cNvPr id="25" name="Image 24" descr="Yacht PRESTIGE 690, bateau de luxe F-Line">
              <a:hlinkClick r:id="rId3" action="ppaction://hlinksldjump"/>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26" t="10893" r="3832" b="9994"/>
            <a:stretch/>
          </p:blipFill>
          <p:spPr bwMode="auto">
            <a:xfrm>
              <a:off x="0" y="0"/>
              <a:ext cx="1400175" cy="443865"/>
            </a:xfrm>
            <a:prstGeom prst="rect">
              <a:avLst/>
            </a:prstGeom>
            <a:noFill/>
            <a:ln>
              <a:noFill/>
            </a:ln>
            <a:extLst>
              <a:ext uri="{53640926-AAD7-44D8-BBD7-CCE9431645EC}">
                <a14:shadowObscured xmlns:a14="http://schemas.microsoft.com/office/drawing/2010/main"/>
              </a:ext>
            </a:extLst>
          </p:spPr>
        </p:pic>
        <p:sp>
          <p:nvSpPr>
            <p:cNvPr id="26" name="Ellipse 25"/>
            <p:cNvSpPr/>
            <p:nvPr/>
          </p:nvSpPr>
          <p:spPr>
            <a:xfrm>
              <a:off x="266700" y="266700"/>
              <a:ext cx="142875" cy="45085"/>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7" name="Ellipse 26"/>
            <p:cNvSpPr/>
            <p:nvPr/>
          </p:nvSpPr>
          <p:spPr>
            <a:xfrm>
              <a:off x="685800" y="285750"/>
              <a:ext cx="142875" cy="45719"/>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8" name="Ellipse 27"/>
            <p:cNvSpPr/>
            <p:nvPr/>
          </p:nvSpPr>
          <p:spPr>
            <a:xfrm>
              <a:off x="990600" y="257175"/>
              <a:ext cx="142875" cy="45085"/>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9" name="Ellipse 28"/>
            <p:cNvSpPr/>
            <p:nvPr/>
          </p:nvSpPr>
          <p:spPr>
            <a:xfrm>
              <a:off x="485775" y="285750"/>
              <a:ext cx="142875" cy="45719"/>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grpSp>
        <p:nvGrpSpPr>
          <p:cNvPr id="20" name="Groupe 19"/>
          <p:cNvGrpSpPr/>
          <p:nvPr/>
        </p:nvGrpSpPr>
        <p:grpSpPr>
          <a:xfrm>
            <a:off x="2683965" y="1400214"/>
            <a:ext cx="1692092" cy="614691"/>
            <a:chOff x="0" y="0"/>
            <a:chExt cx="1400175" cy="443865"/>
          </a:xfrm>
        </p:grpSpPr>
        <p:pic>
          <p:nvPicPr>
            <p:cNvPr id="30" name="Image 29" descr="Yacht PRESTIGE 690, bateau de luxe F-Line"/>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26" t="10893" r="3832" b="9994"/>
            <a:stretch/>
          </p:blipFill>
          <p:spPr bwMode="auto">
            <a:xfrm>
              <a:off x="0" y="0"/>
              <a:ext cx="1400175" cy="443865"/>
            </a:xfrm>
            <a:prstGeom prst="rect">
              <a:avLst/>
            </a:prstGeom>
            <a:noFill/>
            <a:ln>
              <a:noFill/>
            </a:ln>
            <a:extLst>
              <a:ext uri="{53640926-AAD7-44D8-BBD7-CCE9431645EC}">
                <a14:shadowObscured xmlns:a14="http://schemas.microsoft.com/office/drawing/2010/main"/>
              </a:ext>
            </a:extLst>
          </p:spPr>
        </p:pic>
        <p:sp>
          <p:nvSpPr>
            <p:cNvPr id="31" name="Ellipse 30"/>
            <p:cNvSpPr/>
            <p:nvPr/>
          </p:nvSpPr>
          <p:spPr>
            <a:xfrm>
              <a:off x="438150" y="171450"/>
              <a:ext cx="323850" cy="66675"/>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pic>
        <p:nvPicPr>
          <p:cNvPr id="3" name="Image 2" descr="Inscriptions à l&amp;#39;examen du BIMer et du CAEIMER session 2022 - éduscol STI">
            <a:extLst>
              <a:ext uri="{FF2B5EF4-FFF2-40B4-BE49-F238E27FC236}">
                <a16:creationId xmlns:a16="http://schemas.microsoft.com/office/drawing/2014/main" id="{AA98F2A1-D214-5074-A0BA-AE19924DC335}"/>
              </a:ext>
            </a:extLst>
          </p:cNvPr>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4918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grpSp>
        <p:nvGrpSpPr>
          <p:cNvPr id="10" name="Groupe 9"/>
          <p:cNvGrpSpPr/>
          <p:nvPr/>
        </p:nvGrpSpPr>
        <p:grpSpPr>
          <a:xfrm>
            <a:off x="3600207" y="1809092"/>
            <a:ext cx="5558543" cy="3836303"/>
            <a:chOff x="3402578" y="1809092"/>
            <a:chExt cx="5558543" cy="3836303"/>
          </a:xfrm>
        </p:grpSpPr>
        <p:sp>
          <p:nvSpPr>
            <p:cNvPr id="37" name="Rectangle 36"/>
            <p:cNvSpPr/>
            <p:nvPr/>
          </p:nvSpPr>
          <p:spPr>
            <a:xfrm>
              <a:off x="3402579" y="1809092"/>
              <a:ext cx="5558542" cy="338554"/>
            </a:xfrm>
            <a:prstGeom prst="rect">
              <a:avLst/>
            </a:prstGeom>
          </p:spPr>
          <p:txBody>
            <a:bodyPr wrap="square">
              <a:spAutoFit/>
            </a:bodyPr>
            <a:lstStyle/>
            <a:p>
              <a:r>
                <a:rPr lang="fr-FR" sz="1600" dirty="0">
                  <a:latin typeface="Arial" panose="020B0604020202020204" pitchFamily="34" charset="0"/>
                  <a:ea typeface="Calibri" panose="020F0502020204030204" pitchFamily="34" charset="0"/>
                  <a:cs typeface="Times New Roman" panose="02020603050405020304" pitchFamily="18" charset="0"/>
                </a:rPr>
                <a:t>1. </a:t>
              </a:r>
              <a:r>
                <a:rPr lang="fr-FR" sz="1600" u="sng" dirty="0">
                  <a:latin typeface="Arial" panose="020B0604020202020204" pitchFamily="34" charset="0"/>
                  <a:ea typeface="Calibri" panose="020F0502020204030204" pitchFamily="34" charset="0"/>
                  <a:cs typeface="Times New Roman" panose="02020603050405020304" pitchFamily="18" charset="0"/>
                </a:rPr>
                <a:t>Les espaces communs à tous les bateaux et navires.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Rectangle 37"/>
            <p:cNvSpPr/>
            <p:nvPr/>
          </p:nvSpPr>
          <p:spPr>
            <a:xfrm>
              <a:off x="3402578" y="2329091"/>
              <a:ext cx="4291445" cy="338554"/>
            </a:xfrm>
            <a:prstGeom prst="rect">
              <a:avLst/>
            </a:prstGeom>
          </p:spPr>
          <p:txBody>
            <a:bodyPr wrap="square">
              <a:spAutoFit/>
            </a:bodyPr>
            <a:lstStyle/>
            <a:p>
              <a:r>
                <a:rPr lang="fr-FR" sz="1600" dirty="0">
                  <a:latin typeface="Arial" panose="020B0604020202020204" pitchFamily="34" charset="0"/>
                  <a:ea typeface="Calibri" panose="020F0502020204030204" pitchFamily="34" charset="0"/>
                  <a:cs typeface="Times New Roman" panose="02020603050405020304" pitchFamily="18" charset="0"/>
                </a:rPr>
                <a:t>2. </a:t>
              </a:r>
              <a:r>
                <a:rPr lang="fr-FR" sz="1600" u="sng" dirty="0">
                  <a:latin typeface="Arial" panose="020B0604020202020204" pitchFamily="34" charset="0"/>
                  <a:ea typeface="Calibri" panose="020F0502020204030204" pitchFamily="34" charset="0"/>
                  <a:cs typeface="Times New Roman" panose="02020603050405020304" pitchFamily="18" charset="0"/>
                </a:rPr>
                <a:t>Les espaces communs à tous les navires.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Rectangle 38"/>
            <p:cNvSpPr/>
            <p:nvPr/>
          </p:nvSpPr>
          <p:spPr>
            <a:xfrm>
              <a:off x="3402578" y="2918895"/>
              <a:ext cx="4160816" cy="338554"/>
            </a:xfrm>
            <a:prstGeom prst="rect">
              <a:avLst/>
            </a:prstGeom>
          </p:spPr>
          <p:txBody>
            <a:bodyPr wrap="square">
              <a:spAutoFit/>
            </a:bodyPr>
            <a:lstStyle/>
            <a:p>
              <a:r>
                <a:rPr lang="fr-FR" sz="1600" dirty="0">
                  <a:latin typeface="Arial" panose="020B0604020202020204" pitchFamily="34" charset="0"/>
                  <a:ea typeface="Calibri" panose="020F0502020204030204" pitchFamily="34" charset="0"/>
                  <a:cs typeface="Times New Roman" panose="02020603050405020304" pitchFamily="18" charset="0"/>
                </a:rPr>
                <a:t>3. </a:t>
              </a:r>
              <a:r>
                <a:rPr lang="fr-FR" sz="1600" u="sng" dirty="0">
                  <a:latin typeface="Arial" panose="020B0604020202020204" pitchFamily="34" charset="0"/>
                  <a:ea typeface="Calibri" panose="020F0502020204030204" pitchFamily="34" charset="0"/>
                  <a:cs typeface="Times New Roman" panose="02020603050405020304" pitchFamily="18" charset="0"/>
                </a:rPr>
                <a:t>Les espaces des bateaux de plaisance.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Rectangle 39"/>
            <p:cNvSpPr/>
            <p:nvPr/>
          </p:nvSpPr>
          <p:spPr>
            <a:xfrm>
              <a:off x="3402578" y="3508699"/>
              <a:ext cx="4160816" cy="338554"/>
            </a:xfrm>
            <a:prstGeom prst="rect">
              <a:avLst/>
            </a:prstGeom>
          </p:spPr>
          <p:txBody>
            <a:bodyPr wrap="square">
              <a:spAutoFit/>
            </a:bodyPr>
            <a:lstStyle/>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4.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Les espaces des navires de commerce.</a:t>
              </a:r>
              <a:endParaRPr lang="fr-FR"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Rectangle 40"/>
            <p:cNvSpPr/>
            <p:nvPr/>
          </p:nvSpPr>
          <p:spPr>
            <a:xfrm>
              <a:off x="3415974" y="4112868"/>
              <a:ext cx="3886163" cy="338554"/>
            </a:xfrm>
            <a:prstGeom prst="rect">
              <a:avLst/>
            </a:prstGeom>
          </p:spPr>
          <p:txBody>
            <a:bodyPr wrap="square">
              <a:spAutoFit/>
            </a:bodyPr>
            <a:lstStyle/>
            <a:p>
              <a:r>
                <a:rPr lang="fr-FR" sz="1600" dirty="0">
                  <a:latin typeface="Arial" panose="020B0604020202020204" pitchFamily="34" charset="0"/>
                  <a:ea typeface="Calibri" panose="020F0502020204030204" pitchFamily="34" charset="0"/>
                  <a:cs typeface="Times New Roman" panose="02020603050405020304" pitchFamily="18" charset="0"/>
                </a:rPr>
                <a:t>5. </a:t>
              </a:r>
              <a:r>
                <a:rPr lang="fr-FR" sz="1600" u="sng" dirty="0">
                  <a:latin typeface="Arial" panose="020B0604020202020204" pitchFamily="34" charset="0"/>
                  <a:ea typeface="Calibri" panose="020F0502020204030204" pitchFamily="34" charset="0"/>
                  <a:cs typeface="Times New Roman" panose="02020603050405020304" pitchFamily="18" charset="0"/>
                </a:rPr>
                <a:t>Les espaces des navires de travail</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a:t>
              </a:r>
              <a:endParaRPr lang="fr-F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 name="Rectangle 41"/>
            <p:cNvSpPr/>
            <p:nvPr/>
          </p:nvSpPr>
          <p:spPr>
            <a:xfrm>
              <a:off x="3402578" y="4702672"/>
              <a:ext cx="3899559" cy="338554"/>
            </a:xfrm>
            <a:prstGeom prst="rect">
              <a:avLst/>
            </a:prstGeom>
          </p:spPr>
          <p:txBody>
            <a:bodyPr wrap="square">
              <a:spAutoFit/>
            </a:bodyPr>
            <a:lstStyle/>
            <a:p>
              <a:r>
                <a:rPr lang="fr-FR" sz="1600" dirty="0">
                  <a:latin typeface="Arial" panose="020B0604020202020204" pitchFamily="34" charset="0"/>
                  <a:ea typeface="Calibri" panose="020F0502020204030204" pitchFamily="34" charset="0"/>
                  <a:cs typeface="Times New Roman" panose="02020603050405020304" pitchFamily="18" charset="0"/>
                </a:rPr>
                <a:t>6. </a:t>
              </a:r>
              <a:r>
                <a:rPr lang="fr-FR" sz="1600" u="sng" dirty="0">
                  <a:latin typeface="Arial" panose="020B0604020202020204" pitchFamily="34" charset="0"/>
                  <a:ea typeface="Calibri" panose="020F0502020204030204" pitchFamily="34" charset="0"/>
                  <a:cs typeface="Times New Roman" panose="02020603050405020304" pitchFamily="18" charset="0"/>
                </a:rPr>
                <a:t>Les espaces des navires de pêche</a:t>
              </a:r>
              <a:r>
                <a:rPr lang="fr-FR" sz="1600" u="sng" dirty="0">
                  <a:solidFill>
                    <a:srgbClr val="00B050"/>
                  </a:solidFill>
                  <a:latin typeface="Arial" panose="020B0604020202020204" pitchFamily="34" charset="0"/>
                  <a:ea typeface="Calibri" panose="020F0502020204030204" pitchFamily="34" charset="0"/>
                  <a:cs typeface="Times New Roman" panose="02020603050405020304" pitchFamily="18" charset="0"/>
                </a:rPr>
                <a:t>.</a:t>
              </a:r>
              <a:endParaRPr lang="fr-FR"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3" name="Rectangle 42"/>
            <p:cNvSpPr/>
            <p:nvPr/>
          </p:nvSpPr>
          <p:spPr>
            <a:xfrm>
              <a:off x="3415974" y="5306841"/>
              <a:ext cx="5414517" cy="338554"/>
            </a:xfrm>
            <a:prstGeom prst="rect">
              <a:avLst/>
            </a:prstGeom>
          </p:spPr>
          <p:txBody>
            <a:bodyPr wrap="square">
              <a:spAutoFit/>
            </a:bodyPr>
            <a:lstStyle/>
            <a:p>
              <a:r>
                <a:rPr lang="fr-FR" sz="1600"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7</a:t>
              </a:r>
              <a:r>
                <a:rPr lang="fr-FR" sz="1600" dirty="0">
                  <a:latin typeface="Arial" panose="020B0604020202020204" pitchFamily="34" charset="0"/>
                  <a:ea typeface="Calibri" panose="020F0502020204030204" pitchFamily="34" charset="0"/>
                  <a:cs typeface="Times New Roman" panose="02020603050405020304" pitchFamily="18" charset="0"/>
                </a:rPr>
                <a:t>. </a:t>
              </a:r>
              <a:r>
                <a:rPr lang="fr-FR" sz="1600" u="sng" dirty="0">
                  <a:latin typeface="Arial" panose="020B0604020202020204" pitchFamily="34" charset="0"/>
                  <a:ea typeface="Calibri" panose="020F0502020204030204" pitchFamily="34" charset="0"/>
                  <a:cs typeface="Times New Roman" panose="02020603050405020304" pitchFamily="18" charset="0"/>
                </a:rPr>
                <a:t>Les espaces des navires militaires</a:t>
              </a:r>
              <a:r>
                <a:rPr lang="fr-FR" sz="1600" u="sng"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a:t>
              </a:r>
              <a:endParaRPr lang="fr-FR"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8" name="Image 7" descr="Inscriptions à l&amp;#39;examen du BIMer et du CAEIMER session 2022 - éduscol STI">
            <a:extLst>
              <a:ext uri="{FF2B5EF4-FFF2-40B4-BE49-F238E27FC236}">
                <a16:creationId xmlns:a16="http://schemas.microsoft.com/office/drawing/2014/main" id="{301CD92C-4CCD-DAEE-E74C-032B936A8EF4}"/>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2278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2" name="Rectangle 21"/>
          <p:cNvSpPr/>
          <p:nvPr/>
        </p:nvSpPr>
        <p:spPr>
          <a:xfrm>
            <a:off x="9033004" y="597755"/>
            <a:ext cx="2739853" cy="584775"/>
          </a:xfrm>
          <a:prstGeom prst="rect">
            <a:avLst/>
          </a:prstGeom>
        </p:spPr>
        <p:txBody>
          <a:bodyPr wrap="none">
            <a:spAutoFit/>
          </a:bodyPr>
          <a:lstStyle/>
          <a:p>
            <a:r>
              <a:rPr lang="fr-FR" sz="1600" dirty="0">
                <a:solidFill>
                  <a:srgbClr val="002060"/>
                </a:solidFill>
                <a:latin typeface="Arial" panose="020B0604020202020204" pitchFamily="34" charset="0"/>
                <a:ea typeface="Calibri" panose="020F0502020204030204" pitchFamily="34" charset="0"/>
                <a:cs typeface="Times New Roman" panose="02020603050405020304" pitchFamily="18" charset="0"/>
              </a:rPr>
              <a:t>3. </a:t>
            </a:r>
            <a:r>
              <a:rPr lang="fr-FR" sz="1600" u="sng" dirty="0">
                <a:solidFill>
                  <a:srgbClr val="002060"/>
                </a:solidFill>
                <a:latin typeface="Arial" panose="020B0604020202020204" pitchFamily="34" charset="0"/>
                <a:ea typeface="Calibri" panose="020F0502020204030204" pitchFamily="34" charset="0"/>
                <a:cs typeface="Times New Roman" panose="02020603050405020304" pitchFamily="18" charset="0"/>
              </a:rPr>
              <a:t>Les espaces des bateaux</a:t>
            </a:r>
          </a:p>
          <a:p>
            <a:r>
              <a:rPr lang="fr-FR" sz="16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rgbClr val="002060"/>
                </a:solidFill>
                <a:latin typeface="Arial" panose="020B0604020202020204" pitchFamily="34" charset="0"/>
                <a:ea typeface="Calibri" panose="020F0502020204030204" pitchFamily="34" charset="0"/>
                <a:cs typeface="Times New Roman" panose="02020603050405020304" pitchFamily="18" charset="0"/>
              </a:rPr>
              <a:t>de plaisance.</a:t>
            </a:r>
            <a:endParaRPr lang="fr-FR"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Yacht PRESTIGE 690, bateau de luxe F-L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9876" y="2156595"/>
            <a:ext cx="4266673" cy="28444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51019" y="5192098"/>
            <a:ext cx="7186583" cy="390363"/>
          </a:xfrm>
          <a:prstGeom prst="rect">
            <a:avLst/>
          </a:prstGeom>
        </p:spPr>
        <p:txBody>
          <a:bodyPr wrap="none">
            <a:spAutoFit/>
          </a:bodyPr>
          <a:lstStyle/>
          <a:p>
            <a:pPr>
              <a:lnSpc>
                <a:spcPct val="115000"/>
              </a:lnSpc>
              <a:spcAft>
                <a:spcPts val="0"/>
              </a:spcAft>
            </a:pPr>
            <a:r>
              <a:rPr lang="fr-FR" u="sng" dirty="0">
                <a:latin typeface="Arial" panose="020B0604020202020204" pitchFamily="34" charset="0"/>
                <a:ea typeface="Calibri" panose="020F0502020204030204" pitchFamily="34" charset="0"/>
                <a:cs typeface="Times New Roman" panose="02020603050405020304" pitchFamily="18" charset="0"/>
              </a:rPr>
              <a:t>Les cabines:</a:t>
            </a:r>
            <a:r>
              <a:rPr lang="fr-FR" dirty="0">
                <a:latin typeface="Arial" panose="020B0604020202020204" pitchFamily="34" charset="0"/>
                <a:ea typeface="Calibri" panose="020F0502020204030204" pitchFamily="34" charset="0"/>
                <a:cs typeface="Times New Roman" panose="02020603050405020304" pitchFamily="18" charset="0"/>
              </a:rPr>
              <a:t> Chambres pour les invités, l’équipage et le propriétaire.</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descr="Couchettes équipage - photo Bateaux.com"/>
          <p:cNvPicPr>
            <a:picLocks noChangeAspect="1" noChangeArrowheads="1"/>
          </p:cNvPicPr>
          <p:nvPr/>
        </p:nvPicPr>
        <p:blipFill rotWithShape="1">
          <a:blip r:embed="rId3">
            <a:extLst>
              <a:ext uri="{28A0092B-C50C-407E-A947-70E740481C1C}">
                <a14:useLocalDpi xmlns:a14="http://schemas.microsoft.com/office/drawing/2010/main" val="0"/>
              </a:ext>
            </a:extLst>
          </a:blip>
          <a:srcRect r="14352" b="14537"/>
          <a:stretch/>
        </p:blipFill>
        <p:spPr bwMode="auto">
          <a:xfrm>
            <a:off x="3955868" y="2482010"/>
            <a:ext cx="3518114" cy="23371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Yacht PRESTIGE 690, bateau de luxe F-Lin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720"/>
          <a:stretch/>
        </p:blipFill>
        <p:spPr bwMode="auto">
          <a:xfrm>
            <a:off x="272414" y="2316209"/>
            <a:ext cx="3536724" cy="2668731"/>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e 14"/>
          <p:cNvGrpSpPr/>
          <p:nvPr/>
        </p:nvGrpSpPr>
        <p:grpSpPr>
          <a:xfrm>
            <a:off x="10163855" y="5923741"/>
            <a:ext cx="1400175" cy="443865"/>
            <a:chOff x="0" y="0"/>
            <a:chExt cx="1400175" cy="443865"/>
          </a:xfrm>
        </p:grpSpPr>
        <p:pic>
          <p:nvPicPr>
            <p:cNvPr id="16" name="Image 15" descr="Yacht PRESTIGE 690, bateau de luxe F-Line">
              <a:hlinkClick r:id="rId5" action="ppaction://hlinksldjump"/>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726" t="10893" r="3832" b="9994"/>
            <a:stretch/>
          </p:blipFill>
          <p:spPr bwMode="auto">
            <a:xfrm>
              <a:off x="0" y="0"/>
              <a:ext cx="1400175" cy="443865"/>
            </a:xfrm>
            <a:prstGeom prst="rect">
              <a:avLst/>
            </a:prstGeom>
            <a:noFill/>
            <a:ln>
              <a:noFill/>
            </a:ln>
            <a:extLst>
              <a:ext uri="{53640926-AAD7-44D8-BBD7-CCE9431645EC}">
                <a14:shadowObscured xmlns:a14="http://schemas.microsoft.com/office/drawing/2010/main"/>
              </a:ext>
            </a:extLst>
          </p:spPr>
        </p:pic>
        <p:sp>
          <p:nvSpPr>
            <p:cNvPr id="17" name="Ellipse 16"/>
            <p:cNvSpPr/>
            <p:nvPr/>
          </p:nvSpPr>
          <p:spPr>
            <a:xfrm>
              <a:off x="180975" y="333375"/>
              <a:ext cx="180975" cy="45719"/>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grpSp>
        <p:nvGrpSpPr>
          <p:cNvPr id="18" name="Groupe 17"/>
          <p:cNvGrpSpPr/>
          <p:nvPr/>
        </p:nvGrpSpPr>
        <p:grpSpPr>
          <a:xfrm>
            <a:off x="4716465" y="1665039"/>
            <a:ext cx="1736587" cy="603575"/>
            <a:chOff x="0" y="0"/>
            <a:chExt cx="1400175" cy="443865"/>
          </a:xfrm>
        </p:grpSpPr>
        <p:pic>
          <p:nvPicPr>
            <p:cNvPr id="19" name="Image 18" descr="Yacht PRESTIGE 690, bateau de luxe F-Line"/>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726" t="10893" r="3832" b="9994"/>
            <a:stretch/>
          </p:blipFill>
          <p:spPr bwMode="auto">
            <a:xfrm>
              <a:off x="0" y="0"/>
              <a:ext cx="1400175" cy="443865"/>
            </a:xfrm>
            <a:prstGeom prst="rect">
              <a:avLst/>
            </a:prstGeom>
            <a:noFill/>
            <a:ln>
              <a:noFill/>
            </a:ln>
            <a:extLst>
              <a:ext uri="{53640926-AAD7-44D8-BBD7-CCE9431645EC}">
                <a14:shadowObscured xmlns:a14="http://schemas.microsoft.com/office/drawing/2010/main"/>
              </a:ext>
            </a:extLst>
          </p:spPr>
        </p:pic>
        <p:sp>
          <p:nvSpPr>
            <p:cNvPr id="20" name="Ellipse 19"/>
            <p:cNvSpPr/>
            <p:nvPr/>
          </p:nvSpPr>
          <p:spPr>
            <a:xfrm>
              <a:off x="266700" y="266700"/>
              <a:ext cx="142875" cy="45085"/>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3" name="Ellipse 22"/>
            <p:cNvSpPr/>
            <p:nvPr/>
          </p:nvSpPr>
          <p:spPr>
            <a:xfrm>
              <a:off x="685800" y="285750"/>
              <a:ext cx="142875" cy="45719"/>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4" name="Ellipse 23"/>
            <p:cNvSpPr/>
            <p:nvPr/>
          </p:nvSpPr>
          <p:spPr>
            <a:xfrm>
              <a:off x="990600" y="257175"/>
              <a:ext cx="142875" cy="45085"/>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5" name="Ellipse 24"/>
            <p:cNvSpPr/>
            <p:nvPr/>
          </p:nvSpPr>
          <p:spPr>
            <a:xfrm>
              <a:off x="485775" y="285750"/>
              <a:ext cx="142875" cy="45719"/>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pic>
        <p:nvPicPr>
          <p:cNvPr id="3" name="Image 2" descr="Inscriptions à l&amp;#39;examen du BIMer et du CAEIMER session 2022 - éduscol STI">
            <a:extLst>
              <a:ext uri="{FF2B5EF4-FFF2-40B4-BE49-F238E27FC236}">
                <a16:creationId xmlns:a16="http://schemas.microsoft.com/office/drawing/2014/main" id="{F995393D-C256-58CF-206D-6DCC0E764CC2}"/>
              </a:ext>
            </a:extLst>
          </p:cNvPr>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319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2" name="Rectangle 21"/>
          <p:cNvSpPr/>
          <p:nvPr/>
        </p:nvSpPr>
        <p:spPr>
          <a:xfrm>
            <a:off x="9033004" y="597755"/>
            <a:ext cx="2739853" cy="584775"/>
          </a:xfrm>
          <a:prstGeom prst="rect">
            <a:avLst/>
          </a:prstGeom>
        </p:spPr>
        <p:txBody>
          <a:bodyPr wrap="none">
            <a:spAutoFit/>
          </a:bodyPr>
          <a:lstStyle/>
          <a:p>
            <a:r>
              <a:rPr lang="fr-FR" sz="1600" dirty="0">
                <a:solidFill>
                  <a:srgbClr val="002060"/>
                </a:solidFill>
                <a:latin typeface="Arial" panose="020B0604020202020204" pitchFamily="34" charset="0"/>
                <a:ea typeface="Calibri" panose="020F0502020204030204" pitchFamily="34" charset="0"/>
                <a:cs typeface="Times New Roman" panose="02020603050405020304" pitchFamily="18" charset="0"/>
              </a:rPr>
              <a:t>3. </a:t>
            </a:r>
            <a:r>
              <a:rPr lang="fr-FR" sz="1600" u="sng" dirty="0">
                <a:solidFill>
                  <a:srgbClr val="002060"/>
                </a:solidFill>
                <a:latin typeface="Arial" panose="020B0604020202020204" pitchFamily="34" charset="0"/>
                <a:ea typeface="Calibri" panose="020F0502020204030204" pitchFamily="34" charset="0"/>
                <a:cs typeface="Times New Roman" panose="02020603050405020304" pitchFamily="18" charset="0"/>
              </a:rPr>
              <a:t>Les espaces des bateaux</a:t>
            </a:r>
          </a:p>
          <a:p>
            <a:r>
              <a:rPr lang="fr-FR" sz="16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rgbClr val="002060"/>
                </a:solidFill>
                <a:latin typeface="Arial" panose="020B0604020202020204" pitchFamily="34" charset="0"/>
                <a:ea typeface="Calibri" panose="020F0502020204030204" pitchFamily="34" charset="0"/>
                <a:cs typeface="Times New Roman" panose="02020603050405020304" pitchFamily="18" charset="0"/>
              </a:rPr>
              <a:t>de plaisance.</a:t>
            </a:r>
            <a:endParaRPr lang="fr-FR"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Yachting - Test of the Prestige 690 - Yachting Art Magaz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728379"/>
            <a:ext cx="6925235" cy="46271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134924" y="3422150"/>
            <a:ext cx="4303059" cy="1224951"/>
          </a:xfrm>
          <a:prstGeom prst="rect">
            <a:avLst/>
          </a:prstGeom>
        </p:spPr>
        <p:txBody>
          <a:bodyPr wrap="square">
            <a:spAutoFit/>
          </a:bodyPr>
          <a:lstStyle/>
          <a:p>
            <a:pPr>
              <a:lnSpc>
                <a:spcPct val="115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Dans </a:t>
            </a:r>
            <a:r>
              <a:rPr lang="fr-FR" sz="1600" u="sng" dirty="0">
                <a:latin typeface="Arial" panose="020B0604020202020204" pitchFamily="34" charset="0"/>
                <a:ea typeface="Calibri" panose="020F0502020204030204" pitchFamily="34" charset="0"/>
                <a:cs typeface="Times New Roman" panose="02020603050405020304" pitchFamily="18" charset="0"/>
              </a:rPr>
              <a:t>le compartiment machine</a:t>
            </a:r>
            <a:r>
              <a:rPr lang="fr-FR" sz="1600" dirty="0">
                <a:latin typeface="Arial" panose="020B0604020202020204" pitchFamily="34" charset="0"/>
                <a:ea typeface="Calibri" panose="020F0502020204030204" pitchFamily="34" charset="0"/>
                <a:cs typeface="Times New Roman" panose="02020603050405020304" pitchFamily="18" charset="0"/>
              </a:rPr>
              <a:t>s se trouve les moyens de propulsion et les moyens nécessaires au fonctionnement du yacht en général.</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e 14"/>
          <p:cNvGrpSpPr/>
          <p:nvPr/>
        </p:nvGrpSpPr>
        <p:grpSpPr>
          <a:xfrm>
            <a:off x="10328768" y="5748563"/>
            <a:ext cx="1400175" cy="443865"/>
            <a:chOff x="0" y="0"/>
            <a:chExt cx="1400175" cy="443865"/>
          </a:xfrm>
        </p:grpSpPr>
        <p:pic>
          <p:nvPicPr>
            <p:cNvPr id="16" name="Image 15" descr="Yacht PRESTIGE 690, bateau de luxe F-Line">
              <a:hlinkClick r:id="rId3" action="ppaction://hlinksldjump"/>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26" t="10893" r="3832" b="9994"/>
            <a:stretch/>
          </p:blipFill>
          <p:spPr bwMode="auto">
            <a:xfrm>
              <a:off x="0" y="0"/>
              <a:ext cx="1400175" cy="443865"/>
            </a:xfrm>
            <a:prstGeom prst="rect">
              <a:avLst/>
            </a:prstGeom>
            <a:noFill/>
            <a:ln>
              <a:noFill/>
            </a:ln>
            <a:extLst>
              <a:ext uri="{53640926-AAD7-44D8-BBD7-CCE9431645EC}">
                <a14:shadowObscured xmlns:a14="http://schemas.microsoft.com/office/drawing/2010/main"/>
              </a:ext>
            </a:extLst>
          </p:spPr>
        </p:pic>
        <p:sp>
          <p:nvSpPr>
            <p:cNvPr id="17" name="Ellipse 16"/>
            <p:cNvSpPr/>
            <p:nvPr/>
          </p:nvSpPr>
          <p:spPr>
            <a:xfrm>
              <a:off x="495300" y="0"/>
              <a:ext cx="257175"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grpSp>
        <p:nvGrpSpPr>
          <p:cNvPr id="23" name="Groupe 22"/>
          <p:cNvGrpSpPr/>
          <p:nvPr/>
        </p:nvGrpSpPr>
        <p:grpSpPr>
          <a:xfrm>
            <a:off x="2675445" y="1151973"/>
            <a:ext cx="1574341" cy="559576"/>
            <a:chOff x="0" y="0"/>
            <a:chExt cx="1400175" cy="443865"/>
          </a:xfrm>
        </p:grpSpPr>
        <p:pic>
          <p:nvPicPr>
            <p:cNvPr id="24" name="Image 23" descr="Yacht PRESTIGE 690, bateau de luxe F-Line">
              <a:hlinkClick r:id="rId5" action="ppaction://hlinksldjump"/>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26" t="10893" r="3832" b="9994"/>
            <a:stretch/>
          </p:blipFill>
          <p:spPr bwMode="auto">
            <a:xfrm>
              <a:off x="0" y="0"/>
              <a:ext cx="1400175" cy="443865"/>
            </a:xfrm>
            <a:prstGeom prst="rect">
              <a:avLst/>
            </a:prstGeom>
            <a:noFill/>
            <a:ln>
              <a:noFill/>
            </a:ln>
            <a:extLst>
              <a:ext uri="{53640926-AAD7-44D8-BBD7-CCE9431645EC}">
                <a14:shadowObscured xmlns:a14="http://schemas.microsoft.com/office/drawing/2010/main"/>
              </a:ext>
            </a:extLst>
          </p:spPr>
        </p:pic>
        <p:sp>
          <p:nvSpPr>
            <p:cNvPr id="25" name="Ellipse 24"/>
            <p:cNvSpPr/>
            <p:nvPr/>
          </p:nvSpPr>
          <p:spPr>
            <a:xfrm>
              <a:off x="180975" y="333375"/>
              <a:ext cx="180975" cy="45719"/>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pic>
        <p:nvPicPr>
          <p:cNvPr id="3" name="Image 2" descr="Inscriptions à l&amp;#39;examen du BIMer et du CAEIMER session 2022 - éduscol STI">
            <a:extLst>
              <a:ext uri="{FF2B5EF4-FFF2-40B4-BE49-F238E27FC236}">
                <a16:creationId xmlns:a16="http://schemas.microsoft.com/office/drawing/2014/main" id="{F117461D-64A1-338A-41CE-AE9C807C2A11}"/>
              </a:ext>
            </a:extLst>
          </p:cNvPr>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9581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2" name="Rectangle 21"/>
          <p:cNvSpPr/>
          <p:nvPr/>
        </p:nvSpPr>
        <p:spPr>
          <a:xfrm>
            <a:off x="9033004" y="597755"/>
            <a:ext cx="2739853" cy="584775"/>
          </a:xfrm>
          <a:prstGeom prst="rect">
            <a:avLst/>
          </a:prstGeom>
        </p:spPr>
        <p:txBody>
          <a:bodyPr wrap="none">
            <a:spAutoFit/>
          </a:bodyPr>
          <a:lstStyle/>
          <a:p>
            <a:r>
              <a:rPr lang="fr-FR" sz="1600" dirty="0">
                <a:solidFill>
                  <a:srgbClr val="002060"/>
                </a:solidFill>
                <a:latin typeface="Arial" panose="020B0604020202020204" pitchFamily="34" charset="0"/>
                <a:ea typeface="Calibri" panose="020F0502020204030204" pitchFamily="34" charset="0"/>
                <a:cs typeface="Times New Roman" panose="02020603050405020304" pitchFamily="18" charset="0"/>
              </a:rPr>
              <a:t>3. </a:t>
            </a:r>
            <a:r>
              <a:rPr lang="fr-FR" sz="1600" u="sng" dirty="0">
                <a:solidFill>
                  <a:srgbClr val="002060"/>
                </a:solidFill>
                <a:latin typeface="Arial" panose="020B0604020202020204" pitchFamily="34" charset="0"/>
                <a:ea typeface="Calibri" panose="020F0502020204030204" pitchFamily="34" charset="0"/>
                <a:cs typeface="Times New Roman" panose="02020603050405020304" pitchFamily="18" charset="0"/>
              </a:rPr>
              <a:t>Les espaces des bateaux</a:t>
            </a:r>
          </a:p>
          <a:p>
            <a:r>
              <a:rPr lang="fr-FR" sz="1600" dirty="0">
                <a:solidFill>
                  <a:srgbClr val="002060"/>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rgbClr val="002060"/>
                </a:solidFill>
                <a:latin typeface="Arial" panose="020B0604020202020204" pitchFamily="34" charset="0"/>
                <a:ea typeface="Calibri" panose="020F0502020204030204" pitchFamily="34" charset="0"/>
                <a:cs typeface="Times New Roman" panose="02020603050405020304" pitchFamily="18" charset="0"/>
              </a:rPr>
              <a:t>de plaisance.</a:t>
            </a:r>
            <a:endParaRPr lang="fr-FR" sz="16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PRESTIGE YACHT PRESTIGE 690 - bateau neuf à vendre"/>
          <p:cNvPicPr>
            <a:picLocks noChangeAspect="1" noChangeArrowheads="1"/>
          </p:cNvPicPr>
          <p:nvPr/>
        </p:nvPicPr>
        <p:blipFill rotWithShape="1">
          <a:blip r:embed="rId2">
            <a:extLst>
              <a:ext uri="{28A0092B-C50C-407E-A947-70E740481C1C}">
                <a14:useLocalDpi xmlns:a14="http://schemas.microsoft.com/office/drawing/2010/main" val="0"/>
              </a:ext>
            </a:extLst>
          </a:blip>
          <a:srcRect t="10230" b="7304"/>
          <a:stretch/>
        </p:blipFill>
        <p:spPr bwMode="auto">
          <a:xfrm>
            <a:off x="0" y="1728380"/>
            <a:ext cx="7305189" cy="45182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465316" y="3233433"/>
            <a:ext cx="3951237" cy="1508105"/>
          </a:xfrm>
          <a:prstGeom prst="rect">
            <a:avLst/>
          </a:prstGeom>
        </p:spPr>
        <p:txBody>
          <a:bodyPr wrap="square">
            <a:spAutoFit/>
          </a:bodyPr>
          <a:lstStyle/>
          <a:p>
            <a:pPr>
              <a:lnSpc>
                <a:spcPct val="115000"/>
              </a:lnSpc>
              <a:spcAft>
                <a:spcPts val="0"/>
              </a:spcAft>
            </a:pPr>
            <a:r>
              <a:rPr lang="fr-FR" sz="1600" u="sng" dirty="0">
                <a:solidFill>
                  <a:srgbClr val="202124"/>
                </a:solidFill>
                <a:latin typeface="Arial" panose="020B0604020202020204" pitchFamily="34" charset="0"/>
                <a:ea typeface="Calibri" panose="020F0502020204030204" pitchFamily="34" charset="0"/>
                <a:cs typeface="Times New Roman" panose="02020603050405020304" pitchFamily="18" charset="0"/>
              </a:rPr>
              <a:t>Le </a:t>
            </a:r>
            <a:r>
              <a:rPr lang="fr-FR" sz="1600" u="sng" dirty="0" err="1">
                <a:solidFill>
                  <a:srgbClr val="202124"/>
                </a:solidFill>
                <a:latin typeface="Arial" panose="020B0604020202020204" pitchFamily="34" charset="0"/>
                <a:ea typeface="Calibri" panose="020F0502020204030204" pitchFamily="34" charset="0"/>
                <a:cs typeface="Times New Roman" panose="02020603050405020304" pitchFamily="18" charset="0"/>
              </a:rPr>
              <a:t>flybridge</a:t>
            </a:r>
            <a:r>
              <a:rPr lang="fr-FR" sz="1600" dirty="0">
                <a:solidFill>
                  <a:srgbClr val="202124"/>
                </a:solidFill>
                <a:latin typeface="Arial" panose="020B0604020202020204" pitchFamily="34" charset="0"/>
                <a:ea typeface="Calibri" panose="020F0502020204030204" pitchFamily="34" charset="0"/>
                <a:cs typeface="Times New Roman" panose="02020603050405020304" pitchFamily="18" charset="0"/>
              </a:rPr>
              <a:t> est un espace de détente extérieur aménagé. Il comprend un poste de pilotage supplémentaire, il est situé sur le pont supérieur au-dessus de la timonerie.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1" name="Groupe 10"/>
          <p:cNvGrpSpPr/>
          <p:nvPr/>
        </p:nvGrpSpPr>
        <p:grpSpPr>
          <a:xfrm>
            <a:off x="3052757" y="1259206"/>
            <a:ext cx="1571494" cy="469174"/>
            <a:chOff x="0" y="0"/>
            <a:chExt cx="1400175" cy="443865"/>
          </a:xfrm>
        </p:grpSpPr>
        <p:pic>
          <p:nvPicPr>
            <p:cNvPr id="15" name="Image 14" descr="Yacht PRESTIGE 690, bateau de luxe F-Line">
              <a:hlinkClick r:id="rId3" action="ppaction://hlinksldjump"/>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26" t="10893" r="3832" b="9994"/>
            <a:stretch/>
          </p:blipFill>
          <p:spPr bwMode="auto">
            <a:xfrm>
              <a:off x="0" y="0"/>
              <a:ext cx="1400175" cy="443865"/>
            </a:xfrm>
            <a:prstGeom prst="rect">
              <a:avLst/>
            </a:prstGeom>
            <a:noFill/>
            <a:ln>
              <a:noFill/>
            </a:ln>
            <a:extLst>
              <a:ext uri="{53640926-AAD7-44D8-BBD7-CCE9431645EC}">
                <a14:shadowObscured xmlns:a14="http://schemas.microsoft.com/office/drawing/2010/main"/>
              </a:ext>
            </a:extLst>
          </p:spPr>
        </p:pic>
        <p:sp>
          <p:nvSpPr>
            <p:cNvPr id="16" name="Ellipse 15"/>
            <p:cNvSpPr/>
            <p:nvPr/>
          </p:nvSpPr>
          <p:spPr>
            <a:xfrm>
              <a:off x="495300" y="0"/>
              <a:ext cx="257175"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grpSp>
      <p:pic>
        <p:nvPicPr>
          <p:cNvPr id="3" name="Image 2" descr="Inscriptions à l&amp;#39;examen du BIMer et du CAEIMER session 2022 - éduscol STI">
            <a:extLst>
              <a:ext uri="{FF2B5EF4-FFF2-40B4-BE49-F238E27FC236}">
                <a16:creationId xmlns:a16="http://schemas.microsoft.com/office/drawing/2014/main" id="{7E12B028-FCC3-B568-DEB2-CF312BFC0116}"/>
              </a:ext>
            </a:extLst>
          </p:cNvPr>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848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2" name="Rectangle 21"/>
          <p:cNvSpPr/>
          <p:nvPr/>
        </p:nvSpPr>
        <p:spPr>
          <a:xfrm>
            <a:off x="9033004" y="597755"/>
            <a:ext cx="2728632" cy="584775"/>
          </a:xfrm>
          <a:prstGeom prst="rect">
            <a:avLst/>
          </a:prstGeom>
        </p:spPr>
        <p:txBody>
          <a:bodyPr wrap="none">
            <a:spAutoFit/>
          </a:bodyPr>
          <a:lstStyle/>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4.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Les espaces des navires </a:t>
            </a:r>
          </a:p>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de commerce.</a:t>
            </a:r>
            <a:endParaRPr lang="fr-FR"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856462" y="1232591"/>
            <a:ext cx="2696572" cy="338554"/>
          </a:xfrm>
          <a:prstGeom prst="rect">
            <a:avLst/>
          </a:prstGeom>
        </p:spPr>
        <p:txBody>
          <a:bodyPr wrap="none">
            <a:spAutoFit/>
          </a:bodyPr>
          <a:lstStyle/>
          <a:p>
            <a:pPr marL="285750" indent="-285750">
              <a:buFont typeface="Arial" panose="020B0604020202020204" pitchFamily="34" charset="0"/>
              <a:buChar char="→"/>
            </a:pPr>
            <a:r>
              <a:rPr lang="fr-FR" sz="1600" u="sng" dirty="0">
                <a:latin typeface="Arial" panose="020B0604020202020204" pitchFamily="34" charset="0"/>
                <a:ea typeface="Calibri" panose="020F0502020204030204" pitchFamily="34" charset="0"/>
              </a:rPr>
              <a:t>Les navires de croisière.</a:t>
            </a:r>
            <a:endParaRPr lang="fr-FR" sz="1600" dirty="0"/>
          </a:p>
        </p:txBody>
      </p:sp>
      <p:grpSp>
        <p:nvGrpSpPr>
          <p:cNvPr id="11" name="Groupe 10"/>
          <p:cNvGrpSpPr/>
          <p:nvPr/>
        </p:nvGrpSpPr>
        <p:grpSpPr>
          <a:xfrm>
            <a:off x="177936" y="1728380"/>
            <a:ext cx="6380697" cy="2125827"/>
            <a:chOff x="0" y="0"/>
            <a:chExt cx="5286375" cy="1609725"/>
          </a:xfrm>
        </p:grpSpPr>
        <p:pic>
          <p:nvPicPr>
            <p:cNvPr id="15" name="Image 14"/>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840" t="20497" r="3495" b="8017"/>
            <a:stretch/>
          </p:blipFill>
          <p:spPr bwMode="auto">
            <a:xfrm>
              <a:off x="0" y="381000"/>
              <a:ext cx="5286375" cy="1228725"/>
            </a:xfrm>
            <a:prstGeom prst="rect">
              <a:avLst/>
            </a:prstGeom>
            <a:ln>
              <a:noFill/>
            </a:ln>
            <a:extLst>
              <a:ext uri="{53640926-AAD7-44D8-BBD7-CCE9431645EC}">
                <a14:shadowObscured xmlns:a14="http://schemas.microsoft.com/office/drawing/2010/main"/>
              </a:ext>
            </a:extLst>
          </p:spPr>
        </p:pic>
        <p:sp>
          <p:nvSpPr>
            <p:cNvPr id="16" name="Ellipse 15"/>
            <p:cNvSpPr/>
            <p:nvPr/>
          </p:nvSpPr>
          <p:spPr>
            <a:xfrm>
              <a:off x="438150" y="771525"/>
              <a:ext cx="4086225" cy="6381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400" dirty="0">
                  <a:effectLst/>
                  <a:latin typeface="Arial" panose="020B0604020202020204" pitchFamily="34" charset="0"/>
                  <a:ea typeface="Calibri" panose="020F0502020204030204" pitchFamily="34" charset="0"/>
                  <a:cs typeface="Arial" panose="020B0604020202020204" pitchFamily="34" charset="0"/>
                </a:rPr>
                <a:t>Cabines ; Théâtre, Discothèques ; Restaurants ; bars ; salles de gym ; Cinéma ; SPA…</a:t>
              </a:r>
            </a:p>
          </p:txBody>
        </p:sp>
        <p:pic>
          <p:nvPicPr>
            <p:cNvPr id="17" name="Imag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725" y="104775"/>
              <a:ext cx="266700" cy="180975"/>
            </a:xfrm>
            <a:prstGeom prst="rect">
              <a:avLst/>
            </a:prstGeom>
          </p:spPr>
        </p:pic>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9475" y="0"/>
              <a:ext cx="342900" cy="352425"/>
            </a:xfrm>
            <a:prstGeom prst="rect">
              <a:avLst/>
            </a:prstGeom>
          </p:spPr>
        </p:pic>
        <p:pic>
          <p:nvPicPr>
            <p:cNvPr id="19" name="Imag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4575" y="76200"/>
              <a:ext cx="314325" cy="314325"/>
            </a:xfrm>
            <a:prstGeom prst="rect">
              <a:avLst/>
            </a:prstGeom>
          </p:spPr>
        </p:pic>
        <p:cxnSp>
          <p:nvCxnSpPr>
            <p:cNvPr id="20" name="Connecteur droit avec flèche 19"/>
            <p:cNvCxnSpPr/>
            <p:nvPr/>
          </p:nvCxnSpPr>
          <p:spPr>
            <a:xfrm>
              <a:off x="1390650" y="285750"/>
              <a:ext cx="45719" cy="39052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a:off x="2524125" y="409575"/>
              <a:ext cx="45719" cy="257175"/>
            </a:xfrm>
            <a:prstGeom prst="straightConnector1">
              <a:avLst/>
            </a:prstGeom>
            <a:noFill/>
            <a:ln w="22225" cap="flat" cmpd="sng" algn="ctr">
              <a:solidFill>
                <a:sysClr val="windowText" lastClr="000000"/>
              </a:solidFill>
              <a:prstDash val="solid"/>
              <a:miter lim="800000"/>
              <a:tailEnd type="triangle"/>
            </a:ln>
            <a:effectLst/>
          </p:spPr>
        </p:cxnSp>
        <p:cxnSp>
          <p:nvCxnSpPr>
            <p:cNvPr id="24" name="Connecteur droit avec flèche 23"/>
            <p:cNvCxnSpPr/>
            <p:nvPr/>
          </p:nvCxnSpPr>
          <p:spPr>
            <a:xfrm>
              <a:off x="3667125" y="295275"/>
              <a:ext cx="159385" cy="285750"/>
            </a:xfrm>
            <a:prstGeom prst="straightConnector1">
              <a:avLst/>
            </a:prstGeom>
            <a:noFill/>
            <a:ln w="22225" cap="flat" cmpd="sng" algn="ctr">
              <a:solidFill>
                <a:sysClr val="windowText" lastClr="000000"/>
              </a:solidFill>
              <a:prstDash val="solid"/>
              <a:miter lim="800000"/>
              <a:tailEnd type="triangle"/>
            </a:ln>
            <a:effectLst/>
          </p:spPr>
        </p:cxnSp>
      </p:grpSp>
      <p:sp>
        <p:nvSpPr>
          <p:cNvPr id="3" name="Rectangle 2"/>
          <p:cNvSpPr/>
          <p:nvPr/>
        </p:nvSpPr>
        <p:spPr>
          <a:xfrm>
            <a:off x="5638893" y="1866747"/>
            <a:ext cx="5884045" cy="830997"/>
          </a:xfrm>
          <a:prstGeom prst="rect">
            <a:avLst/>
          </a:prstGeom>
        </p:spPr>
        <p:txBody>
          <a:bodyPr wrap="square">
            <a:spAutoFit/>
          </a:bodyPr>
          <a:lstStyle/>
          <a:p>
            <a:r>
              <a:rPr lang="fr-FR" sz="1600" dirty="0">
                <a:latin typeface="Arial" panose="020B0604020202020204" pitchFamily="34" charset="0"/>
                <a:ea typeface="Calibri" panose="020F0502020204030204" pitchFamily="34" charset="0"/>
              </a:rPr>
              <a:t>A l’exception des espaces fonctionnels du navire et ceux réservés à l’équipage. Les principaux espaces sont dédiés au repos et aux loisirs.</a:t>
            </a:r>
            <a:endParaRPr lang="fr-FR" sz="1600" dirty="0"/>
          </a:p>
        </p:txBody>
      </p:sp>
      <p:sp>
        <p:nvSpPr>
          <p:cNvPr id="4" name="Rectangle 3"/>
          <p:cNvSpPr/>
          <p:nvPr/>
        </p:nvSpPr>
        <p:spPr>
          <a:xfrm>
            <a:off x="6558633" y="4635853"/>
            <a:ext cx="5461120" cy="941796"/>
          </a:xfrm>
          <a:prstGeom prst="rect">
            <a:avLst/>
          </a:prstGeom>
        </p:spPr>
        <p:txBody>
          <a:bodyPr wrap="square">
            <a:spAutoFit/>
          </a:bodyPr>
          <a:lstStyle/>
          <a:p>
            <a:pPr>
              <a:lnSpc>
                <a:spcPct val="115000"/>
              </a:lnSpc>
              <a:spcAft>
                <a:spcPts val="0"/>
              </a:spcAft>
            </a:pPr>
            <a:r>
              <a:rPr lang="fr-FR" sz="1600" dirty="0">
                <a:latin typeface="Arial" panose="020B0604020202020204" pitchFamily="34" charset="0"/>
                <a:ea typeface="Calibri" panose="020F0502020204030204" pitchFamily="34" charset="0"/>
                <a:cs typeface="Arial" panose="020B0604020202020204" pitchFamily="34" charset="0"/>
              </a:rPr>
              <a:t>Certains navires de croisière possèdent un golf       , des solariums          et des piscines         …</a:t>
            </a:r>
          </a:p>
          <a:p>
            <a:pPr>
              <a:lnSpc>
                <a:spcPct val="115000"/>
              </a:lnSpc>
              <a:spcAft>
                <a:spcPts val="0"/>
              </a:spcAft>
            </a:pPr>
            <a:r>
              <a:rPr lang="fr-FR" sz="1600" dirty="0">
                <a:latin typeface="Arial" panose="020B0604020202020204" pitchFamily="34" charset="0"/>
                <a:ea typeface="Calibri" panose="020F0502020204030204" pitchFamily="34" charset="0"/>
                <a:cs typeface="Arial" panose="020B0604020202020204" pitchFamily="34" charset="0"/>
              </a:rPr>
              <a:t>De plus, ils peuvent avoir plus de mille cabines.</a:t>
            </a:r>
            <a:endParaRPr lang="fr-FR"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5" name="Image 24"/>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58780" y="4418189"/>
            <a:ext cx="436749" cy="516010"/>
          </a:xfrm>
          <a:prstGeom prst="rect">
            <a:avLst/>
          </a:prstGeom>
        </p:spPr>
      </p:pic>
      <p:pic>
        <p:nvPicPr>
          <p:cNvPr id="26" name="Image 25"/>
          <p:cNvPicPr/>
          <p:nvPr/>
        </p:nvPicPr>
        <p:blipFill>
          <a:blip r:embed="rId4">
            <a:clrChange>
              <a:clrFrom>
                <a:srgbClr val="FFEEEE"/>
              </a:clrFrom>
              <a:clrTo>
                <a:srgbClr val="FFEEEE">
                  <a:alpha val="0"/>
                </a:srgbClr>
              </a:clrTo>
            </a:clrChange>
            <a:extLst>
              <a:ext uri="{28A0092B-C50C-407E-A947-70E740481C1C}">
                <a14:useLocalDpi xmlns:a14="http://schemas.microsoft.com/office/drawing/2010/main" val="0"/>
              </a:ext>
            </a:extLst>
          </a:blip>
          <a:stretch>
            <a:fillRect/>
          </a:stretch>
        </p:blipFill>
        <p:spPr>
          <a:xfrm>
            <a:off x="7514814" y="4892756"/>
            <a:ext cx="416560" cy="427990"/>
          </a:xfrm>
          <a:prstGeom prst="rect">
            <a:avLst/>
          </a:prstGeom>
        </p:spPr>
      </p:pic>
      <p:pic>
        <p:nvPicPr>
          <p:cNvPr id="27" name="Image 26"/>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30396" y="4961093"/>
            <a:ext cx="453191" cy="286852"/>
          </a:xfrm>
          <a:prstGeom prst="rect">
            <a:avLst/>
          </a:prstGeom>
        </p:spPr>
      </p:pic>
      <p:pic>
        <p:nvPicPr>
          <p:cNvPr id="28" name="Image 27">
            <a:hlinkClick r:id="rId6" action="ppaction://hlinksldjump"/>
          </p:cNvPr>
          <p:cNvPicPr/>
          <p:nvPr/>
        </p:nvPicPr>
        <p:blipFill>
          <a:blip r:embed="rId7"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856462" y="3854207"/>
            <a:ext cx="4585651" cy="2292056"/>
          </a:xfrm>
          <a:prstGeom prst="rect">
            <a:avLst/>
          </a:prstGeom>
        </p:spPr>
      </p:pic>
      <p:pic>
        <p:nvPicPr>
          <p:cNvPr id="5" name="Image 4" descr="Inscriptions à l&amp;#39;examen du BIMer et du CAEIMER session 2022 - éduscol STI">
            <a:extLst>
              <a:ext uri="{FF2B5EF4-FFF2-40B4-BE49-F238E27FC236}">
                <a16:creationId xmlns:a16="http://schemas.microsoft.com/office/drawing/2014/main" id="{22661F6F-D679-44A9-ABCA-6D39F52820F2}"/>
              </a:ext>
            </a:extLst>
          </p:cNvPr>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5332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pic>
        <p:nvPicPr>
          <p:cNvPr id="2050" name="Picture 2" descr="Celebrity Equin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1225" y="1938068"/>
            <a:ext cx="2933700" cy="195262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9033004" y="597755"/>
            <a:ext cx="2728632" cy="584775"/>
          </a:xfrm>
          <a:prstGeom prst="rect">
            <a:avLst/>
          </a:prstGeom>
        </p:spPr>
        <p:txBody>
          <a:bodyPr wrap="none">
            <a:spAutoFit/>
          </a:bodyPr>
          <a:lstStyle/>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4.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Les espaces des navires </a:t>
            </a:r>
          </a:p>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de commerce.</a:t>
            </a:r>
            <a:endParaRPr lang="fr-FR"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2" name="Picture 4" descr="Celebrity Eclipse Photos &amp;amp;amp; Videos | Celebrity Crui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365" y="4115892"/>
            <a:ext cx="4686300" cy="21621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24 Celebrity Equinox, #celebrityequinox ideas | equinox, envision,  celebrity cruis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7381" y="1568766"/>
            <a:ext cx="6194255" cy="4129503"/>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Inscriptions à l&amp;#39;examen du BIMer et du CAEIMER session 2022 - éduscol STI">
            <a:extLst>
              <a:ext uri="{FF2B5EF4-FFF2-40B4-BE49-F238E27FC236}">
                <a16:creationId xmlns:a16="http://schemas.microsoft.com/office/drawing/2014/main" id="{4A0B6A9D-A27A-A6E3-CA9A-A548DA34E38B}"/>
              </a:ext>
            </a:extLst>
          </p:cNvPr>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4504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11" name="Rectangle 10"/>
          <p:cNvSpPr/>
          <p:nvPr/>
        </p:nvSpPr>
        <p:spPr>
          <a:xfrm>
            <a:off x="9033004" y="597755"/>
            <a:ext cx="2728632" cy="584775"/>
          </a:xfrm>
          <a:prstGeom prst="rect">
            <a:avLst/>
          </a:prstGeom>
        </p:spPr>
        <p:txBody>
          <a:bodyPr wrap="none">
            <a:spAutoFit/>
          </a:bodyPr>
          <a:lstStyle/>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4.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Les espaces des navires </a:t>
            </a:r>
          </a:p>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de commerce.</a:t>
            </a:r>
            <a:endParaRPr lang="fr-FR"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732461" y="1507370"/>
            <a:ext cx="2559483" cy="357214"/>
          </a:xfrm>
          <a:prstGeom prst="rect">
            <a:avLst/>
          </a:prstGeom>
        </p:spPr>
        <p:txBody>
          <a:bodyPr wrap="none">
            <a:spAutoFit/>
          </a:bodyPr>
          <a:lstStyle/>
          <a:p>
            <a:pPr marL="342900" lvl="0" indent="-342900">
              <a:lnSpc>
                <a:spcPct val="115000"/>
              </a:lnSpc>
              <a:spcAft>
                <a:spcPts val="800"/>
              </a:spcAft>
              <a:buFont typeface="Symbol" panose="05050102010706020507" pitchFamily="18" charset="2"/>
              <a:buChar char=""/>
            </a:pPr>
            <a:r>
              <a:rPr lang="fr-FR" sz="1600" u="sng" dirty="0">
                <a:latin typeface="Arial" panose="020B0604020202020204" pitchFamily="34" charset="0"/>
                <a:ea typeface="Calibri" panose="020F0502020204030204" pitchFamily="34" charset="0"/>
                <a:cs typeface="Times New Roman" panose="02020603050405020304" pitchFamily="18" charset="0"/>
              </a:rPr>
              <a:t>Le Car-Ferry ou Ferry.</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e 14"/>
          <p:cNvGrpSpPr/>
          <p:nvPr/>
        </p:nvGrpSpPr>
        <p:grpSpPr>
          <a:xfrm>
            <a:off x="4291944" y="3506926"/>
            <a:ext cx="6466951" cy="2141900"/>
            <a:chOff x="0" y="0"/>
            <a:chExt cx="6645910" cy="2195195"/>
          </a:xfrm>
        </p:grpSpPr>
        <p:pic>
          <p:nvPicPr>
            <p:cNvPr id="16" name="Image 1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6645910" cy="2195195"/>
            </a:xfrm>
            <a:prstGeom prst="rect">
              <a:avLst/>
            </a:prstGeom>
          </p:spPr>
        </p:pic>
        <p:pic>
          <p:nvPicPr>
            <p:cNvPr id="17" name="Image 16"/>
            <p:cNvPicPr>
              <a:picLocks noChangeAspect="1"/>
            </p:cNvPicPr>
            <p:nvPr/>
          </p:nvPicPr>
          <p:blipFill rotWithShape="1">
            <a:blip r:embed="rId3">
              <a:extLst>
                <a:ext uri="{28A0092B-C50C-407E-A947-70E740481C1C}">
                  <a14:useLocalDpi xmlns:a14="http://schemas.microsoft.com/office/drawing/2010/main" val="0"/>
                </a:ext>
              </a:extLst>
            </a:blip>
            <a:srcRect t="18605"/>
            <a:stretch/>
          </p:blipFill>
          <p:spPr bwMode="auto">
            <a:xfrm>
              <a:off x="390525" y="1257300"/>
              <a:ext cx="5857875" cy="333375"/>
            </a:xfrm>
            <a:prstGeom prst="rect">
              <a:avLst/>
            </a:prstGeom>
            <a:ln>
              <a:noFill/>
            </a:ln>
            <a:extLst>
              <a:ext uri="{53640926-AAD7-44D8-BBD7-CCE9431645EC}">
                <a14:shadowObscured xmlns:a14="http://schemas.microsoft.com/office/drawing/2010/main"/>
              </a:ext>
            </a:extLst>
          </p:spPr>
        </p:pic>
        <p:sp>
          <p:nvSpPr>
            <p:cNvPr id="18" name="Zone de texte 408973">
              <a:hlinkClick r:id="rId4" action="ppaction://hlinksldjump"/>
            </p:cNvPr>
            <p:cNvSpPr txBox="1"/>
            <p:nvPr/>
          </p:nvSpPr>
          <p:spPr>
            <a:xfrm>
              <a:off x="2509873" y="1257300"/>
              <a:ext cx="2085826" cy="2952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Garage voitures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Image 18" descr="BTJ :: Finnlines orders two new ferries"/>
          <p:cNvPicPr/>
          <p:nvPr/>
        </p:nvPicPr>
        <p:blipFill rotWithShape="1">
          <a:blip r:embed="rId5" cstate="print">
            <a:clrChange>
              <a:clrFrom>
                <a:srgbClr val="FFF8F2"/>
              </a:clrFrom>
              <a:clrTo>
                <a:srgbClr val="FFF8F2">
                  <a:alpha val="0"/>
                </a:srgbClr>
              </a:clrTo>
            </a:clrChange>
            <a:extLst>
              <a:ext uri="{28A0092B-C50C-407E-A947-70E740481C1C}">
                <a14:useLocalDpi xmlns:a14="http://schemas.microsoft.com/office/drawing/2010/main" val="0"/>
              </a:ext>
            </a:extLst>
          </a:blip>
          <a:srcRect l="6163" t="20219" r="7406" b="20641"/>
          <a:stretch/>
        </p:blipFill>
        <p:spPr bwMode="auto">
          <a:xfrm>
            <a:off x="371722" y="2409263"/>
            <a:ext cx="3324637" cy="1511162"/>
          </a:xfrm>
          <a:prstGeom prst="rect">
            <a:avLst/>
          </a:prstGeom>
          <a:noFill/>
          <a:ln>
            <a:noFill/>
          </a:ln>
          <a:extLst>
            <a:ext uri="{53640926-AAD7-44D8-BBD7-CCE9431645EC}">
              <a14:shadowObscured xmlns:a14="http://schemas.microsoft.com/office/drawing/2010/main"/>
            </a:ext>
          </a:extLst>
        </p:spPr>
      </p:pic>
      <p:sp>
        <p:nvSpPr>
          <p:cNvPr id="3" name="Rectangle 2"/>
          <p:cNvSpPr/>
          <p:nvPr/>
        </p:nvSpPr>
        <p:spPr>
          <a:xfrm>
            <a:off x="4291944" y="2409305"/>
            <a:ext cx="6850674" cy="941796"/>
          </a:xfrm>
          <a:prstGeom prst="rect">
            <a:avLst/>
          </a:prstGeom>
        </p:spPr>
        <p:txBody>
          <a:bodyPr wrap="square">
            <a:spAutoFit/>
          </a:bodyPr>
          <a:lstStyle/>
          <a:p>
            <a:pPr indent="228600">
              <a:lnSpc>
                <a:spcPct val="115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Il est constitué principalement d’un espace de vie (cabines ; restaurants, cabines passagers et équipage) et d’un espace garage pour les véhicules (VL).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descr="Inscriptions à l&amp;#39;examen du BIMer et du CAEIMER session 2022 - éduscol STI">
            <a:extLst>
              <a:ext uri="{FF2B5EF4-FFF2-40B4-BE49-F238E27FC236}">
                <a16:creationId xmlns:a16="http://schemas.microsoft.com/office/drawing/2014/main" id="{5B2A7948-AC68-771D-2683-44E6A0FE51E8}"/>
              </a:ext>
            </a:extLst>
          </p:cNvPr>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3851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11" name="Rectangle 10"/>
          <p:cNvSpPr/>
          <p:nvPr/>
        </p:nvSpPr>
        <p:spPr>
          <a:xfrm>
            <a:off x="9033004" y="597755"/>
            <a:ext cx="2728632" cy="584775"/>
          </a:xfrm>
          <a:prstGeom prst="rect">
            <a:avLst/>
          </a:prstGeom>
        </p:spPr>
        <p:txBody>
          <a:bodyPr wrap="none">
            <a:spAutoFit/>
          </a:bodyPr>
          <a:lstStyle/>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4.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Les espaces des navires </a:t>
            </a:r>
          </a:p>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de commerce.</a:t>
            </a:r>
            <a:endParaRPr lang="fr-FR"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196" name="Picture 4" descr="Roll on - Roll off (Ro-Ro) - Cargo Club Forward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36" y="1837571"/>
            <a:ext cx="5703840" cy="2842006"/>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ar deck on Moby Lines ferry photo - birohead photos at pbase.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7486" y="2339912"/>
            <a:ext cx="5791035" cy="434327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Inscriptions à l&amp;#39;examen du BIMer et du CAEIMER session 2022 - éduscol STI">
            <a:extLst>
              <a:ext uri="{FF2B5EF4-FFF2-40B4-BE49-F238E27FC236}">
                <a16:creationId xmlns:a16="http://schemas.microsoft.com/office/drawing/2014/main" id="{0C5EC23C-FB88-2A9C-E0C3-F823BF442AE6}"/>
              </a:ext>
            </a:extLst>
          </p:cNvPr>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4904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11" name="Rectangle 10"/>
          <p:cNvSpPr/>
          <p:nvPr/>
        </p:nvSpPr>
        <p:spPr>
          <a:xfrm>
            <a:off x="9033004" y="597755"/>
            <a:ext cx="2728632" cy="584775"/>
          </a:xfrm>
          <a:prstGeom prst="rect">
            <a:avLst/>
          </a:prstGeom>
        </p:spPr>
        <p:txBody>
          <a:bodyPr wrap="none">
            <a:spAutoFit/>
          </a:bodyPr>
          <a:lstStyle/>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4.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Les espaces des navires </a:t>
            </a:r>
          </a:p>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de commerce.</a:t>
            </a:r>
            <a:endParaRPr lang="fr-FR"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890347" y="1547359"/>
            <a:ext cx="1941557" cy="390363"/>
          </a:xfrm>
          <a:prstGeom prst="rect">
            <a:avLst/>
          </a:prstGeom>
        </p:spPr>
        <p:txBody>
          <a:bodyPr wrap="none">
            <a:spAutoFit/>
          </a:bodyPr>
          <a:lstStyle/>
          <a:p>
            <a:pPr marL="342900" lvl="0" indent="-342900">
              <a:lnSpc>
                <a:spcPct val="115000"/>
              </a:lnSpc>
              <a:spcAft>
                <a:spcPts val="800"/>
              </a:spcAft>
              <a:buFont typeface="Symbol" panose="05050102010706020507" pitchFamily="18" charset="2"/>
              <a:buChar char=""/>
            </a:pPr>
            <a:r>
              <a:rPr lang="fr-FR" sz="1600" u="sng" dirty="0">
                <a:latin typeface="Arial" panose="020B0604020202020204" pitchFamily="34" charset="0"/>
                <a:ea typeface="Calibri" panose="020F0502020204030204" pitchFamily="34" charset="0"/>
                <a:cs typeface="Times New Roman" panose="02020603050405020304" pitchFamily="18" charset="0"/>
              </a:rPr>
              <a:t>Le cargo mixte</a:t>
            </a:r>
            <a:r>
              <a:rPr lang="fr-FR" u="sng" dirty="0">
                <a:latin typeface="Arial" panose="020B0604020202020204" pitchFamily="34" charset="0"/>
                <a:ea typeface="Calibri" panose="020F0502020204030204" pitchFamily="34" charset="0"/>
                <a:cs typeface="Times New Roman" panose="02020603050405020304" pitchFamily="18" charset="0"/>
              </a:rPr>
              <a: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 14"/>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5691" y="3396343"/>
            <a:ext cx="6418811" cy="2031439"/>
          </a:xfrm>
          <a:prstGeom prst="rect">
            <a:avLst/>
          </a:prstGeom>
        </p:spPr>
      </p:pic>
      <p:pic>
        <p:nvPicPr>
          <p:cNvPr id="16" name="Image 15"/>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2145" y="2337190"/>
            <a:ext cx="3331032" cy="861924"/>
          </a:xfrm>
          <a:prstGeom prst="rect">
            <a:avLst/>
          </a:prstGeom>
        </p:spPr>
      </p:pic>
      <p:sp>
        <p:nvSpPr>
          <p:cNvPr id="3" name="Rectangle 2"/>
          <p:cNvSpPr/>
          <p:nvPr/>
        </p:nvSpPr>
        <p:spPr>
          <a:xfrm>
            <a:off x="4364989" y="2257318"/>
            <a:ext cx="7025823" cy="941796"/>
          </a:xfrm>
          <a:prstGeom prst="rect">
            <a:avLst/>
          </a:prstGeom>
        </p:spPr>
        <p:txBody>
          <a:bodyPr wrap="square">
            <a:spAutoFit/>
          </a:bodyPr>
          <a:lstStyle/>
          <a:p>
            <a:pPr marL="228600">
              <a:lnSpc>
                <a:spcPct val="115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Comme le Ferry, le cargo mixte est constitué d’un espace de vies, mais surtout d’un espace garage important pour les véhicules (VL) mais aussi pour des camions et des remorques.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Bouton d'action : Informations 16">
            <a:hlinkClick r:id="rId4" action="ppaction://hlinksldjump" highlightClick="1"/>
          </p:cNvPr>
          <p:cNvSpPr/>
          <p:nvPr/>
        </p:nvSpPr>
        <p:spPr>
          <a:xfrm>
            <a:off x="11034189" y="6109753"/>
            <a:ext cx="356623" cy="356361"/>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Inscriptions à l&amp;#39;examen du BIMer et du CAEIMER session 2022 - éduscol STI">
            <a:extLst>
              <a:ext uri="{FF2B5EF4-FFF2-40B4-BE49-F238E27FC236}">
                <a16:creationId xmlns:a16="http://schemas.microsoft.com/office/drawing/2014/main" id="{F6EB7DEA-F4FE-4FD0-1007-D6D51C1A1F0D}"/>
              </a:ext>
            </a:extLst>
          </p:cNvPr>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4016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11" name="Rectangle 10"/>
          <p:cNvSpPr/>
          <p:nvPr/>
        </p:nvSpPr>
        <p:spPr>
          <a:xfrm>
            <a:off x="9033004" y="597755"/>
            <a:ext cx="2728632" cy="584775"/>
          </a:xfrm>
          <a:prstGeom prst="rect">
            <a:avLst/>
          </a:prstGeom>
        </p:spPr>
        <p:txBody>
          <a:bodyPr wrap="none">
            <a:spAutoFit/>
          </a:bodyPr>
          <a:lstStyle/>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4.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Les espaces des navires </a:t>
            </a:r>
          </a:p>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de commerce.</a:t>
            </a:r>
            <a:endParaRPr lang="fr-FR"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p:cNvPicPr>
            <a:picLocks noChangeAspect="1"/>
          </p:cNvPicPr>
          <p:nvPr/>
        </p:nvPicPr>
        <p:blipFill>
          <a:blip r:embed="rId2"/>
          <a:stretch>
            <a:fillRect/>
          </a:stretch>
        </p:blipFill>
        <p:spPr>
          <a:xfrm>
            <a:off x="2489470" y="1393512"/>
            <a:ext cx="7018942" cy="5113347"/>
          </a:xfrm>
          <a:prstGeom prst="rect">
            <a:avLst/>
          </a:prstGeom>
        </p:spPr>
      </p:pic>
      <p:pic>
        <p:nvPicPr>
          <p:cNvPr id="2" name="Image 1" descr="Inscriptions à l&amp;#39;examen du BIMer et du CAEIMER session 2022 - éduscol STI">
            <a:extLst>
              <a:ext uri="{FF2B5EF4-FFF2-40B4-BE49-F238E27FC236}">
                <a16:creationId xmlns:a16="http://schemas.microsoft.com/office/drawing/2014/main" id="{AD820725-E38E-820E-8E46-940364C72582}"/>
              </a:ext>
            </a:extLst>
          </p:cNvPr>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57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11" name="Rectangle 10"/>
          <p:cNvSpPr/>
          <p:nvPr/>
        </p:nvSpPr>
        <p:spPr>
          <a:xfrm>
            <a:off x="9033004" y="597755"/>
            <a:ext cx="2728632" cy="584775"/>
          </a:xfrm>
          <a:prstGeom prst="rect">
            <a:avLst/>
          </a:prstGeom>
        </p:spPr>
        <p:txBody>
          <a:bodyPr wrap="none">
            <a:spAutoFit/>
          </a:bodyPr>
          <a:lstStyle/>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4.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Les espaces des navires </a:t>
            </a:r>
          </a:p>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de commerce.</a:t>
            </a:r>
            <a:endParaRPr lang="fr-FR"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711627" y="1390159"/>
            <a:ext cx="3256020" cy="357214"/>
          </a:xfrm>
          <a:prstGeom prst="rect">
            <a:avLst/>
          </a:prstGeom>
        </p:spPr>
        <p:txBody>
          <a:bodyPr wrap="none">
            <a:spAutoFit/>
          </a:bodyPr>
          <a:lstStyle/>
          <a:p>
            <a:pPr marL="342900" lvl="0" indent="-342900">
              <a:lnSpc>
                <a:spcPct val="115000"/>
              </a:lnSpc>
              <a:spcAft>
                <a:spcPts val="800"/>
              </a:spcAft>
              <a:buFont typeface="Symbol" panose="05050102010706020507" pitchFamily="18" charset="2"/>
              <a:buChar char=""/>
            </a:pPr>
            <a:r>
              <a:rPr lang="fr-FR" sz="1600" u="sng" dirty="0">
                <a:latin typeface="Arial" panose="020B0604020202020204" pitchFamily="34" charset="0"/>
                <a:ea typeface="Calibri" panose="020F0502020204030204" pitchFamily="34" charset="0"/>
                <a:cs typeface="Times New Roman" panose="02020603050405020304" pitchFamily="18" charset="0"/>
              </a:rPr>
              <a:t>Les navires de marchandises.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e 14"/>
          <p:cNvGrpSpPr/>
          <p:nvPr/>
        </p:nvGrpSpPr>
        <p:grpSpPr>
          <a:xfrm>
            <a:off x="1150456" y="1316383"/>
            <a:ext cx="9246864" cy="2369788"/>
            <a:chOff x="44630" y="0"/>
            <a:chExt cx="6318070" cy="1774825"/>
          </a:xfrm>
        </p:grpSpPr>
        <p:pic>
          <p:nvPicPr>
            <p:cNvPr id="16" name="Image 1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7675" y="333375"/>
              <a:ext cx="5915025" cy="1441450"/>
            </a:xfrm>
            <a:prstGeom prst="rect">
              <a:avLst/>
            </a:prstGeom>
          </p:spPr>
        </p:pic>
        <p:cxnSp>
          <p:nvCxnSpPr>
            <p:cNvPr id="17" name="Connecteur droit avec flèche 16"/>
            <p:cNvCxnSpPr/>
            <p:nvPr/>
          </p:nvCxnSpPr>
          <p:spPr>
            <a:xfrm flipH="1">
              <a:off x="1571625" y="257175"/>
              <a:ext cx="1304925" cy="752475"/>
            </a:xfrm>
            <a:prstGeom prst="straightConnector1">
              <a:avLst/>
            </a:prstGeom>
            <a:noFill/>
            <a:ln w="22225" cap="flat" cmpd="sng" algn="ctr">
              <a:solidFill>
                <a:sysClr val="windowText" lastClr="000000"/>
              </a:solidFill>
              <a:prstDash val="solid"/>
              <a:miter lim="800000"/>
              <a:tailEnd type="triangle"/>
            </a:ln>
            <a:effectLst/>
          </p:spPr>
        </p:cxnSp>
        <p:cxnSp>
          <p:nvCxnSpPr>
            <p:cNvPr id="18" name="Connecteur droit avec flèche 17"/>
            <p:cNvCxnSpPr/>
            <p:nvPr/>
          </p:nvCxnSpPr>
          <p:spPr>
            <a:xfrm flipH="1">
              <a:off x="3009900" y="266700"/>
              <a:ext cx="393065" cy="103822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3400425" y="276225"/>
              <a:ext cx="657225" cy="1038225"/>
            </a:xfrm>
            <a:prstGeom prst="straightConnector1">
              <a:avLst/>
            </a:prstGeom>
            <a:noFill/>
            <a:ln w="22225" cap="flat" cmpd="sng" algn="ctr">
              <a:solidFill>
                <a:sysClr val="windowText" lastClr="000000"/>
              </a:solidFill>
              <a:prstDash val="solid"/>
              <a:miter lim="800000"/>
              <a:tailEnd type="triangle"/>
            </a:ln>
            <a:effectLst/>
          </p:spPr>
        </p:cxnSp>
        <p:cxnSp>
          <p:nvCxnSpPr>
            <p:cNvPr id="20" name="Connecteur droit avec flèche 19"/>
            <p:cNvCxnSpPr/>
            <p:nvPr/>
          </p:nvCxnSpPr>
          <p:spPr>
            <a:xfrm>
              <a:off x="3400425" y="257175"/>
              <a:ext cx="1209675" cy="1047750"/>
            </a:xfrm>
            <a:prstGeom prst="straightConnector1">
              <a:avLst/>
            </a:prstGeom>
            <a:noFill/>
            <a:ln w="22225" cap="flat" cmpd="sng" algn="ctr">
              <a:solidFill>
                <a:sysClr val="windowText" lastClr="000000"/>
              </a:solidFill>
              <a:prstDash val="solid"/>
              <a:miter lim="800000"/>
              <a:tailEnd type="triangle"/>
            </a:ln>
            <a:effectLst/>
          </p:spPr>
        </p:cxnSp>
        <p:sp>
          <p:nvSpPr>
            <p:cNvPr id="22" name="Zone de texte 408986"/>
            <p:cNvSpPr txBox="1"/>
            <p:nvPr/>
          </p:nvSpPr>
          <p:spPr>
            <a:xfrm flipH="1">
              <a:off x="3190875" y="0"/>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Zone de texte 408987"/>
            <p:cNvSpPr txBox="1"/>
            <p:nvPr/>
          </p:nvSpPr>
          <p:spPr>
            <a:xfrm flipH="1">
              <a:off x="2743200" y="66675"/>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2</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Connecteur droit avec flèche 23"/>
            <p:cNvCxnSpPr/>
            <p:nvPr/>
          </p:nvCxnSpPr>
          <p:spPr>
            <a:xfrm>
              <a:off x="3400425" y="247650"/>
              <a:ext cx="1790700" cy="1009650"/>
            </a:xfrm>
            <a:prstGeom prst="straightConnector1">
              <a:avLst/>
            </a:prstGeom>
            <a:noFill/>
            <a:ln w="22225" cap="flat" cmpd="sng" algn="ctr">
              <a:solidFill>
                <a:sysClr val="windowText" lastClr="000000"/>
              </a:solidFill>
              <a:prstDash val="solid"/>
              <a:miter lim="800000"/>
              <a:tailEnd type="triangle"/>
            </a:ln>
            <a:effectLst/>
          </p:spPr>
        </p:cxnSp>
        <p:pic>
          <p:nvPicPr>
            <p:cNvPr id="25" name="Image 24"/>
            <p:cNvPicPr>
              <a:picLocks noChangeAspect="1"/>
            </p:cNvPicPr>
            <p:nvPr/>
          </p:nvPicPr>
          <p:blipFill rotWithShape="1">
            <a:blip r:embed="rId3">
              <a:extLst>
                <a:ext uri="{28A0092B-C50C-407E-A947-70E740481C1C}">
                  <a14:useLocalDpi xmlns:a14="http://schemas.microsoft.com/office/drawing/2010/main" val="0"/>
                </a:ext>
              </a:extLst>
            </a:blip>
            <a:srcRect r="20561" b="10526"/>
            <a:stretch/>
          </p:blipFill>
          <p:spPr bwMode="auto">
            <a:xfrm>
              <a:off x="1447800" y="1428750"/>
              <a:ext cx="609600" cy="190500"/>
            </a:xfrm>
            <a:prstGeom prst="rect">
              <a:avLst/>
            </a:prstGeom>
            <a:ln>
              <a:noFill/>
            </a:ln>
            <a:extLst>
              <a:ext uri="{53640926-AAD7-44D8-BBD7-CCE9431645EC}">
                <a14:shadowObscured xmlns:a14="http://schemas.microsoft.com/office/drawing/2010/main"/>
              </a:ext>
            </a:extLst>
          </p:spPr>
        </p:pic>
        <p:cxnSp>
          <p:nvCxnSpPr>
            <p:cNvPr id="26" name="Connecteur droit avec flèche 25"/>
            <p:cNvCxnSpPr/>
            <p:nvPr/>
          </p:nvCxnSpPr>
          <p:spPr>
            <a:xfrm>
              <a:off x="323850" y="990600"/>
              <a:ext cx="1133475" cy="514350"/>
            </a:xfrm>
            <a:prstGeom prst="straightConnector1">
              <a:avLst/>
            </a:prstGeom>
            <a:noFill/>
            <a:ln w="22225" cap="flat" cmpd="sng" algn="ctr">
              <a:solidFill>
                <a:sysClr val="windowText" lastClr="000000"/>
              </a:solidFill>
              <a:prstDash val="solid"/>
              <a:miter lim="800000"/>
              <a:tailEnd type="triangle"/>
            </a:ln>
            <a:effectLst/>
          </p:spPr>
        </p:cxnSp>
        <p:sp>
          <p:nvSpPr>
            <p:cNvPr id="27" name="Zone de texte 408993"/>
            <p:cNvSpPr txBox="1"/>
            <p:nvPr/>
          </p:nvSpPr>
          <p:spPr>
            <a:xfrm flipH="1">
              <a:off x="44630" y="810142"/>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3</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9651746" y="2044614"/>
            <a:ext cx="1807129" cy="357214"/>
          </a:xfrm>
          <a:prstGeom prst="rect">
            <a:avLst/>
          </a:prstGeom>
        </p:spPr>
        <p:txBody>
          <a:bodyPr wrap="square">
            <a:spAutoFit/>
          </a:bodyPr>
          <a:lstStyle/>
          <a:p>
            <a:pPr>
              <a:lnSpc>
                <a:spcPct val="115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 </a:t>
            </a:r>
            <a:r>
              <a:rPr lang="fr-FR" sz="1600" u="sng" dirty="0">
                <a:latin typeface="Arial" panose="020B0604020202020204" pitchFamily="34" charset="0"/>
                <a:ea typeface="Calibri" panose="020F0502020204030204" pitchFamily="34" charset="0"/>
                <a:cs typeface="Times New Roman" panose="02020603050405020304" pitchFamily="18" charset="0"/>
              </a:rPr>
              <a:t>Navire citerne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823625" y="3949009"/>
            <a:ext cx="10489475" cy="640368"/>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1. </a:t>
            </a:r>
            <a:r>
              <a:rPr lang="fr-FR" sz="1600" u="sng" dirty="0">
                <a:latin typeface="Arial" panose="020B0604020202020204" pitchFamily="34" charset="0"/>
                <a:ea typeface="Calibri" panose="020F0502020204030204" pitchFamily="34" charset="0"/>
                <a:cs typeface="Times New Roman" panose="02020603050405020304" pitchFamily="18" charset="0"/>
              </a:rPr>
              <a:t>Citernes ou cuves :</a:t>
            </a:r>
            <a:r>
              <a:rPr lang="fr-FR" sz="1600" dirty="0">
                <a:latin typeface="Arial" panose="020B0604020202020204" pitchFamily="34" charset="0"/>
                <a:ea typeface="Calibri" panose="020F0502020204030204" pitchFamily="34" charset="0"/>
                <a:cs typeface="Times New Roman" panose="02020603050405020304" pitchFamily="18" charset="0"/>
              </a:rPr>
              <a:t> Utilisés pour le stockage de produits liquide (pétrole, produit chimique) ou du gaz. Certains navires peuvent aussi transporter de l’huile ou du vin.</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815748" y="4716760"/>
            <a:ext cx="10643127" cy="375487"/>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2. </a:t>
            </a:r>
            <a:r>
              <a:rPr lang="fr-FR" sz="1600" u="sng" dirty="0">
                <a:latin typeface="Arial" panose="020B0604020202020204" pitchFamily="34" charset="0"/>
                <a:ea typeface="Calibri" panose="020F0502020204030204" pitchFamily="34" charset="0"/>
                <a:cs typeface="Times New Roman" panose="02020603050405020304" pitchFamily="18" charset="0"/>
              </a:rPr>
              <a:t>Local ou PC cargaison :</a:t>
            </a:r>
            <a:r>
              <a:rPr lang="fr-FR" sz="1600" dirty="0">
                <a:latin typeface="Arial" panose="020B0604020202020204" pitchFamily="34" charset="0"/>
                <a:ea typeface="Calibri" panose="020F0502020204030204" pitchFamily="34" charset="0"/>
                <a:cs typeface="Times New Roman" panose="02020603050405020304" pitchFamily="18" charset="0"/>
              </a:rPr>
              <a:t> Permet de contrôler et diriger le chargement ou le déchargement de la cargaison.</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851073" y="5310091"/>
            <a:ext cx="10607802" cy="375487"/>
          </a:xfrm>
          <a:prstGeom prst="rect">
            <a:avLst/>
          </a:prstGeom>
        </p:spPr>
        <p:txBody>
          <a:bodyPr wrap="square">
            <a:spAutoFit/>
          </a:bodyPr>
          <a:lstStyle/>
          <a:p>
            <a:pPr>
              <a:lnSpc>
                <a:spcPct val="115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3.</a:t>
            </a:r>
            <a:r>
              <a:rPr lang="fr-FR" sz="1600" u="sng" dirty="0">
                <a:latin typeface="Arial" panose="020B0604020202020204" pitchFamily="34" charset="0"/>
                <a:ea typeface="Calibri" panose="020F0502020204030204" pitchFamily="34" charset="0"/>
                <a:cs typeface="Times New Roman" panose="02020603050405020304" pitchFamily="18" charset="0"/>
              </a:rPr>
              <a:t>Compartiment des pompes :</a:t>
            </a:r>
            <a:r>
              <a:rPr lang="fr-FR" sz="1600" dirty="0">
                <a:latin typeface="Arial" panose="020B0604020202020204" pitchFamily="34" charset="0"/>
                <a:ea typeface="Calibri" panose="020F0502020204030204" pitchFamily="34" charset="0"/>
                <a:cs typeface="Times New Roman" panose="02020603050405020304" pitchFamily="18" charset="0"/>
              </a:rPr>
              <a:t> Espace </a:t>
            </a:r>
            <a:r>
              <a:rPr lang="fr-F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qui renferme les pompes servant au chargement et au déchargement.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descr="Inscriptions à l&amp;#39;examen du BIMer et du CAEIMER session 2022 - éduscol STI">
            <a:extLst>
              <a:ext uri="{FF2B5EF4-FFF2-40B4-BE49-F238E27FC236}">
                <a16:creationId xmlns:a16="http://schemas.microsoft.com/office/drawing/2014/main" id="{E33670AC-43DF-235C-37FB-2DDEF9FBDFAA}"/>
              </a:ext>
            </a:extLst>
          </p:cNvPr>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8946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8" name="Rectangle 7"/>
          <p:cNvSpPr/>
          <p:nvPr/>
        </p:nvSpPr>
        <p:spPr>
          <a:xfrm>
            <a:off x="815748" y="1568766"/>
            <a:ext cx="10545097" cy="923523"/>
          </a:xfrm>
          <a:prstGeom prst="rect">
            <a:avLst/>
          </a:prstGeom>
        </p:spPr>
        <p:txBody>
          <a:bodyPr wrap="square">
            <a:spAutoFit/>
          </a:bodyPr>
          <a:lstStyle/>
          <a:p>
            <a:pPr indent="449580">
              <a:lnSpc>
                <a:spcPct val="115000"/>
              </a:lnSpc>
            </a:pPr>
            <a:r>
              <a:rPr lang="fr-FR" sz="1600" dirty="0">
                <a:latin typeface="Arial" panose="020B0604020202020204" pitchFamily="34" charset="0"/>
                <a:ea typeface="Calibri" panose="020F0502020204030204" pitchFamily="34" charset="0"/>
                <a:cs typeface="Times New Roman" panose="02020603050405020304" pitchFamily="18" charset="0"/>
              </a:rPr>
              <a:t>En fonction de la classification des navires, commerce, servitude, pêche, militaire, plaisance ou service public, les espaces et leurs fonctions vont être différents. Mais quelque soit sa classification, un navire a besoin d’un espace de vie, de navigation et de propulsion.</a:t>
            </a:r>
            <a:endParaRPr lang="fr-FR"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9033004" y="597755"/>
            <a:ext cx="2855269" cy="621709"/>
          </a:xfrm>
          <a:prstGeom prst="rect">
            <a:avLst/>
          </a:prstGeom>
        </p:spPr>
        <p:txBody>
          <a:bodyPr wrap="none">
            <a:spAutoFit/>
          </a:bodyPr>
          <a:lstStyle/>
          <a:p>
            <a:r>
              <a:rPr lang="fr-FR" sz="1600"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rPr>
              <a:t>1. </a:t>
            </a:r>
            <a:r>
              <a:rPr lang="fr-FR" sz="1600" u="sng"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rPr>
              <a:t>Les espaces communs </a:t>
            </a:r>
          </a:p>
          <a:p>
            <a:pPr>
              <a:lnSpc>
                <a:spcPct val="115000"/>
              </a:lnSpc>
              <a:spcAft>
                <a:spcPts val="800"/>
              </a:spcAft>
            </a:pPr>
            <a:r>
              <a:rPr lang="fr-FR" sz="1600" u="sng"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rPr>
              <a:t>à tous les bateaux et navires</a:t>
            </a:r>
            <a:r>
              <a:rPr lang="fr-FR" sz="1600" u="sng" dirty="0">
                <a:latin typeface="Arial" panose="020B0604020202020204" pitchFamily="34" charset="0"/>
                <a:ea typeface="Calibri" panose="020F0502020204030204" pitchFamily="34" charset="0"/>
                <a:cs typeface="Times New Roman" panose="02020603050405020304" pitchFamily="18" charset="0"/>
              </a:rPr>
              <a: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Zone de texte 408770"/>
          <p:cNvSpPr txBox="1"/>
          <p:nvPr/>
        </p:nvSpPr>
        <p:spPr>
          <a:xfrm>
            <a:off x="696073" y="5034603"/>
            <a:ext cx="2639589" cy="2952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u="sng" dirty="0">
                <a:effectLst/>
                <a:latin typeface="Arial" panose="020B0604020202020204" pitchFamily="34" charset="0"/>
                <a:ea typeface="Calibri" panose="020F0502020204030204" pitchFamily="34" charset="0"/>
                <a:cs typeface="Times New Roman" panose="02020603050405020304" pitchFamily="18" charset="0"/>
              </a:rPr>
              <a:t>Bateaux de plaisance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2" name="Rectangle 81"/>
          <p:cNvSpPr/>
          <p:nvPr/>
        </p:nvSpPr>
        <p:spPr>
          <a:xfrm>
            <a:off x="2884395" y="6013737"/>
            <a:ext cx="6674094" cy="375487"/>
          </a:xfrm>
          <a:prstGeom prst="rect">
            <a:avLst/>
          </a:prstGeom>
        </p:spPr>
        <p:txBody>
          <a:bodyPr wrap="square">
            <a:spAutoFit/>
          </a:bodyPr>
          <a:lstStyle/>
          <a:p>
            <a:pPr algn="ctr">
              <a:lnSpc>
                <a:spcPct val="115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1 : Espace de propulsion ; </a:t>
            </a:r>
            <a:r>
              <a:rPr lang="fr-F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2 : Espace de navigation ; </a:t>
            </a:r>
            <a:r>
              <a:rPr lang="fr-FR" sz="1600" dirty="0">
                <a:latin typeface="Arial" panose="020B0604020202020204" pitchFamily="34" charset="0"/>
                <a:ea typeface="Calibri" panose="020F0502020204030204" pitchFamily="34" charset="0"/>
                <a:cs typeface="Times New Roman" panose="02020603050405020304" pitchFamily="18" charset="0"/>
              </a:rPr>
              <a:t>3 : Espace de vie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8" name="Groupe 97"/>
          <p:cNvGrpSpPr/>
          <p:nvPr/>
        </p:nvGrpSpPr>
        <p:grpSpPr>
          <a:xfrm>
            <a:off x="3928185" y="2440775"/>
            <a:ext cx="8137322" cy="3364040"/>
            <a:chOff x="4507698" y="2966058"/>
            <a:chExt cx="7526986" cy="2919316"/>
          </a:xfrm>
        </p:grpSpPr>
        <p:pic>
          <p:nvPicPr>
            <p:cNvPr id="85" name="Picture 2" descr="Prestige 690 6"/>
            <p:cNvPicPr>
              <a:picLocks noChangeAspect="1" noChangeArrowheads="1"/>
            </p:cNvPicPr>
            <p:nvPr/>
          </p:nvPicPr>
          <p:blipFill rotWithShape="1">
            <a:blip r:embed="rId2">
              <a:extLst>
                <a:ext uri="{28A0092B-C50C-407E-A947-70E740481C1C}">
                  <a14:useLocalDpi xmlns:a14="http://schemas.microsoft.com/office/drawing/2010/main" val="0"/>
                </a:ext>
              </a:extLst>
            </a:blip>
            <a:srcRect l="3604" t="10209" r="2554" b="9541"/>
            <a:stretch/>
          </p:blipFill>
          <p:spPr bwMode="auto">
            <a:xfrm>
              <a:off x="4507698" y="3106526"/>
              <a:ext cx="7526986" cy="2778848"/>
            </a:xfrm>
            <a:prstGeom prst="rect">
              <a:avLst/>
            </a:prstGeom>
            <a:noFill/>
            <a:extLst>
              <a:ext uri="{909E8E84-426E-40DD-AFC4-6F175D3DCCD1}">
                <a14:hiddenFill xmlns:a14="http://schemas.microsoft.com/office/drawing/2010/main">
                  <a:solidFill>
                    <a:srgbClr val="FFFFFF"/>
                  </a:solidFill>
                </a14:hiddenFill>
              </a:ext>
            </a:extLst>
          </p:spPr>
        </p:pic>
        <p:sp>
          <p:nvSpPr>
            <p:cNvPr id="86" name="Ellipse 85"/>
            <p:cNvSpPr/>
            <p:nvPr/>
          </p:nvSpPr>
          <p:spPr>
            <a:xfrm>
              <a:off x="6460228" y="4614740"/>
              <a:ext cx="4651672" cy="677975"/>
            </a:xfrm>
            <a:prstGeom prst="ellipse">
              <a:avLst/>
            </a:prstGeom>
            <a:noFill/>
            <a:ln w="22225" cap="flat" cmpd="sng" algn="ctr">
              <a:solidFill>
                <a:srgbClr val="0070C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87" name="Ellipse 86"/>
            <p:cNvSpPr/>
            <p:nvPr/>
          </p:nvSpPr>
          <p:spPr>
            <a:xfrm>
              <a:off x="5447809" y="4994081"/>
              <a:ext cx="1012418" cy="516478"/>
            </a:xfrm>
            <a:prstGeom prst="ellipse">
              <a:avLst/>
            </a:prstGeom>
            <a:noFill/>
            <a:ln w="22225" cap="flat" cmpd="sng" algn="ctr">
              <a:solidFill>
                <a:srgbClr val="0070C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88" name="Ellipse 87"/>
            <p:cNvSpPr/>
            <p:nvPr/>
          </p:nvSpPr>
          <p:spPr>
            <a:xfrm>
              <a:off x="8004188" y="4067451"/>
              <a:ext cx="1344647" cy="480341"/>
            </a:xfrm>
            <a:prstGeom prst="ellipse">
              <a:avLst/>
            </a:prstGeom>
            <a:noFill/>
            <a:ln w="22225" cap="flat" cmpd="sng" algn="ctr">
              <a:solidFill>
                <a:srgbClr val="0070C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89" name="Connecteur droit avec flèche 88"/>
            <p:cNvCxnSpPr/>
            <p:nvPr/>
          </p:nvCxnSpPr>
          <p:spPr>
            <a:xfrm>
              <a:off x="5851549" y="3267058"/>
              <a:ext cx="108101" cy="1689420"/>
            </a:xfrm>
            <a:prstGeom prst="straightConnector1">
              <a:avLst/>
            </a:prstGeom>
            <a:noFill/>
            <a:ln w="22225" cap="flat" cmpd="sng" algn="ctr">
              <a:solidFill>
                <a:srgbClr val="0070C0"/>
              </a:solidFill>
              <a:prstDash val="solid"/>
              <a:miter lim="800000"/>
              <a:tailEnd type="triangle"/>
            </a:ln>
            <a:effectLst/>
          </p:spPr>
        </p:cxnSp>
        <p:sp>
          <p:nvSpPr>
            <p:cNvPr id="90" name="Zone de texte 408768"/>
            <p:cNvSpPr txBox="1"/>
            <p:nvPr/>
          </p:nvSpPr>
          <p:spPr>
            <a:xfrm>
              <a:off x="5621232" y="2966058"/>
              <a:ext cx="397314" cy="33146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1</a:t>
              </a:r>
              <a:endParaRPr lang="fr-FR" sz="1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91" name="Connecteur droit avec flèche 90"/>
            <p:cNvCxnSpPr/>
            <p:nvPr/>
          </p:nvCxnSpPr>
          <p:spPr>
            <a:xfrm flipH="1">
              <a:off x="9013069" y="3392497"/>
              <a:ext cx="270146" cy="734707"/>
            </a:xfrm>
            <a:prstGeom prst="straightConnector1">
              <a:avLst/>
            </a:prstGeom>
            <a:noFill/>
            <a:ln w="22225" cap="flat" cmpd="sng" algn="ctr">
              <a:solidFill>
                <a:srgbClr val="0070C0"/>
              </a:solidFill>
              <a:prstDash val="solid"/>
              <a:miter lim="800000"/>
              <a:tailEnd type="triangle"/>
            </a:ln>
            <a:effectLst/>
          </p:spPr>
        </p:cxnSp>
        <p:sp>
          <p:nvSpPr>
            <p:cNvPr id="92" name="Zone de texte 30"/>
            <p:cNvSpPr txBox="1"/>
            <p:nvPr/>
          </p:nvSpPr>
          <p:spPr>
            <a:xfrm>
              <a:off x="8981157" y="3058540"/>
              <a:ext cx="734546" cy="39183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2</a:t>
              </a:r>
              <a:endParaRPr lang="fr-FR" sz="1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93" name="Connecteur droit avec flèche 92"/>
            <p:cNvCxnSpPr/>
            <p:nvPr/>
          </p:nvCxnSpPr>
          <p:spPr>
            <a:xfrm flipH="1">
              <a:off x="10132630" y="3542070"/>
              <a:ext cx="456712" cy="1133170"/>
            </a:xfrm>
            <a:prstGeom prst="straightConnector1">
              <a:avLst/>
            </a:prstGeom>
            <a:noFill/>
            <a:ln w="22225" cap="flat" cmpd="sng" algn="ctr">
              <a:solidFill>
                <a:srgbClr val="0070C0"/>
              </a:solidFill>
              <a:prstDash val="solid"/>
              <a:miter lim="800000"/>
              <a:tailEnd type="triangle"/>
            </a:ln>
            <a:effectLst/>
          </p:spPr>
        </p:cxnSp>
        <p:sp>
          <p:nvSpPr>
            <p:cNvPr id="94" name="Zone de texte 28"/>
            <p:cNvSpPr txBox="1"/>
            <p:nvPr/>
          </p:nvSpPr>
          <p:spPr>
            <a:xfrm>
              <a:off x="10267424" y="3225133"/>
              <a:ext cx="783051" cy="44216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3</a:t>
              </a:r>
              <a:endParaRPr lang="fr-FR" sz="16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oupe 10"/>
          <p:cNvGrpSpPr/>
          <p:nvPr/>
        </p:nvGrpSpPr>
        <p:grpSpPr>
          <a:xfrm>
            <a:off x="194650" y="2602642"/>
            <a:ext cx="4449919" cy="1976503"/>
            <a:chOff x="0" y="2534"/>
            <a:chExt cx="3343275" cy="1470666"/>
          </a:xfrm>
        </p:grpSpPr>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825" y="342900"/>
              <a:ext cx="3219450" cy="1130300"/>
            </a:xfrm>
            <a:prstGeom prst="rect">
              <a:avLst/>
            </a:prstGeom>
          </p:spPr>
        </p:pic>
        <p:sp>
          <p:nvSpPr>
            <p:cNvPr id="13" name="Ellipse 12"/>
            <p:cNvSpPr/>
            <p:nvPr/>
          </p:nvSpPr>
          <p:spPr>
            <a:xfrm>
              <a:off x="161925" y="758522"/>
              <a:ext cx="266700" cy="200025"/>
            </a:xfrm>
            <a:prstGeom prst="ellipse">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4" name="Ellipse 13"/>
            <p:cNvSpPr/>
            <p:nvPr/>
          </p:nvSpPr>
          <p:spPr>
            <a:xfrm>
              <a:off x="161925" y="1006172"/>
              <a:ext cx="266700" cy="200025"/>
            </a:xfrm>
            <a:prstGeom prst="ellipse">
              <a:avLst/>
            </a:prstGeom>
            <a:solidFill>
              <a:schemeClr val="tx1">
                <a:lumMod val="65000"/>
                <a:lumOff val="35000"/>
              </a:scheme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5" name="Ellipse 14"/>
            <p:cNvSpPr/>
            <p:nvPr/>
          </p:nvSpPr>
          <p:spPr>
            <a:xfrm>
              <a:off x="2124075" y="609600"/>
              <a:ext cx="619125" cy="561975"/>
            </a:xfrm>
            <a:prstGeom prst="ellipse">
              <a:avLst/>
            </a:prstGeom>
            <a:noFill/>
            <a:ln w="222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6" name="Ellipse 15"/>
            <p:cNvSpPr/>
            <p:nvPr/>
          </p:nvSpPr>
          <p:spPr>
            <a:xfrm>
              <a:off x="1257300" y="809625"/>
              <a:ext cx="619125" cy="561975"/>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7" name="Ellipse 16"/>
            <p:cNvSpPr/>
            <p:nvPr/>
          </p:nvSpPr>
          <p:spPr>
            <a:xfrm>
              <a:off x="0" y="723900"/>
              <a:ext cx="619125" cy="561975"/>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18" name="Connecteur droit avec flèche 17"/>
            <p:cNvCxnSpPr/>
            <p:nvPr/>
          </p:nvCxnSpPr>
          <p:spPr>
            <a:xfrm flipH="1">
              <a:off x="2476500" y="247650"/>
              <a:ext cx="123825" cy="37147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H="1">
              <a:off x="1628775" y="228600"/>
              <a:ext cx="209550" cy="571500"/>
            </a:xfrm>
            <a:prstGeom prst="straightConnector1">
              <a:avLst/>
            </a:prstGeom>
            <a:noFill/>
            <a:ln w="22225" cap="flat" cmpd="sng" algn="ctr">
              <a:solidFill>
                <a:sysClr val="windowText" lastClr="000000"/>
              </a:solidFill>
              <a:prstDash val="solid"/>
              <a:miter lim="800000"/>
              <a:tailEnd type="triangle"/>
            </a:ln>
            <a:effectLst/>
          </p:spPr>
        </p:cxnSp>
        <p:cxnSp>
          <p:nvCxnSpPr>
            <p:cNvPr id="20" name="Connecteur droit avec flèche 19"/>
            <p:cNvCxnSpPr/>
            <p:nvPr/>
          </p:nvCxnSpPr>
          <p:spPr>
            <a:xfrm flipH="1">
              <a:off x="323850" y="276225"/>
              <a:ext cx="142875" cy="447675"/>
            </a:xfrm>
            <a:prstGeom prst="straightConnector1">
              <a:avLst/>
            </a:prstGeom>
            <a:noFill/>
            <a:ln w="22225" cap="flat" cmpd="sng" algn="ctr">
              <a:solidFill>
                <a:sysClr val="windowText" lastClr="000000"/>
              </a:solidFill>
              <a:prstDash val="solid"/>
              <a:miter lim="800000"/>
              <a:tailEnd type="triangle"/>
            </a:ln>
            <a:effectLst/>
          </p:spPr>
        </p:cxnSp>
        <p:sp>
          <p:nvSpPr>
            <p:cNvPr id="21" name="Zone de texte 16"/>
            <p:cNvSpPr txBox="1"/>
            <p:nvPr/>
          </p:nvSpPr>
          <p:spPr>
            <a:xfrm>
              <a:off x="1690216" y="2534"/>
              <a:ext cx="320891"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2</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Zone de texte 17"/>
            <p:cNvSpPr txBox="1"/>
            <p:nvPr/>
          </p:nvSpPr>
          <p:spPr>
            <a:xfrm>
              <a:off x="2395525" y="25891"/>
              <a:ext cx="482357" cy="37905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3</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Zone de texte 18"/>
            <p:cNvSpPr txBox="1"/>
            <p:nvPr/>
          </p:nvSpPr>
          <p:spPr>
            <a:xfrm>
              <a:off x="300550" y="50121"/>
              <a:ext cx="363444" cy="34461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Image 9" descr="Inscriptions à l&amp;#39;examen du BIMer et du CAEIMER session 2022 - éduscol STI">
            <a:extLst>
              <a:ext uri="{FF2B5EF4-FFF2-40B4-BE49-F238E27FC236}">
                <a16:creationId xmlns:a16="http://schemas.microsoft.com/office/drawing/2014/main" id="{54831512-CFCD-63AA-0A5C-0E9819C4A569}"/>
              </a:ext>
            </a:extLst>
          </p:cNvPr>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511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11" name="Rectangle 10"/>
          <p:cNvSpPr/>
          <p:nvPr/>
        </p:nvSpPr>
        <p:spPr>
          <a:xfrm>
            <a:off x="9033004" y="597755"/>
            <a:ext cx="2728632" cy="584775"/>
          </a:xfrm>
          <a:prstGeom prst="rect">
            <a:avLst/>
          </a:prstGeom>
        </p:spPr>
        <p:txBody>
          <a:bodyPr wrap="none">
            <a:spAutoFit/>
          </a:bodyPr>
          <a:lstStyle/>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4.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Les espaces des navires </a:t>
            </a:r>
          </a:p>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de commerce.</a:t>
            </a:r>
            <a:endParaRPr lang="fr-FR"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e 1"/>
          <p:cNvGrpSpPr/>
          <p:nvPr/>
        </p:nvGrpSpPr>
        <p:grpSpPr>
          <a:xfrm>
            <a:off x="6361611" y="1417450"/>
            <a:ext cx="5032520" cy="3128424"/>
            <a:chOff x="7303225" y="1782082"/>
            <a:chExt cx="3124200" cy="2536190"/>
          </a:xfrm>
        </p:grpSpPr>
        <p:pic>
          <p:nvPicPr>
            <p:cNvPr id="17" name="Image 16"/>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606" t="6546" r="2403" b="4000"/>
            <a:stretch/>
          </p:blipFill>
          <p:spPr bwMode="auto">
            <a:xfrm>
              <a:off x="7303225" y="1782082"/>
              <a:ext cx="3124200" cy="2536190"/>
            </a:xfrm>
            <a:prstGeom prst="rect">
              <a:avLst/>
            </a:prstGeom>
            <a:ln>
              <a:noFill/>
            </a:ln>
            <a:extLst>
              <a:ext uri="{53640926-AAD7-44D8-BBD7-CCE9431645EC}">
                <a14:shadowObscured xmlns:a14="http://schemas.microsoft.com/office/drawing/2010/main"/>
              </a:ext>
            </a:extLst>
          </p:spPr>
        </p:pic>
        <p:cxnSp>
          <p:nvCxnSpPr>
            <p:cNvPr id="18" name="Connecteur droit avec flèche 17"/>
            <p:cNvCxnSpPr/>
            <p:nvPr/>
          </p:nvCxnSpPr>
          <p:spPr>
            <a:xfrm>
              <a:off x="8112215" y="2220232"/>
              <a:ext cx="885825" cy="685800"/>
            </a:xfrm>
            <a:prstGeom prst="straightConnector1">
              <a:avLst/>
            </a:prstGeom>
            <a:noFill/>
            <a:ln w="22225" cap="flat" cmpd="sng" algn="ctr">
              <a:solidFill>
                <a:sysClr val="windowText" lastClr="000000"/>
              </a:solidFill>
              <a:prstDash val="solid"/>
              <a:miter lim="800000"/>
              <a:tailEnd type="triangle"/>
            </a:ln>
            <a:effectLst/>
          </p:spPr>
        </p:cxnSp>
        <p:sp>
          <p:nvSpPr>
            <p:cNvPr id="19" name="Zone de texte 408862"/>
            <p:cNvSpPr txBox="1"/>
            <p:nvPr/>
          </p:nvSpPr>
          <p:spPr>
            <a:xfrm flipH="1">
              <a:off x="7840488" y="2016622"/>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4" name="Groupe 23"/>
          <p:cNvGrpSpPr/>
          <p:nvPr/>
        </p:nvGrpSpPr>
        <p:grpSpPr>
          <a:xfrm>
            <a:off x="815748" y="1597015"/>
            <a:ext cx="4800917" cy="3209050"/>
            <a:chOff x="0" y="19050"/>
            <a:chExt cx="3266440" cy="2164080"/>
          </a:xfrm>
        </p:grpSpPr>
        <p:cxnSp>
          <p:nvCxnSpPr>
            <p:cNvPr id="25" name="Connecteur droit avec flèche 24"/>
            <p:cNvCxnSpPr/>
            <p:nvPr/>
          </p:nvCxnSpPr>
          <p:spPr>
            <a:xfrm flipH="1">
              <a:off x="1885950" y="219075"/>
              <a:ext cx="1095375" cy="60007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6" name="Image 25" descr="Bulk carrier 3D - TurboSquid 1621299"/>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t="18575" b="2799"/>
            <a:stretch/>
          </p:blipFill>
          <p:spPr bwMode="auto">
            <a:xfrm>
              <a:off x="0" y="19050"/>
              <a:ext cx="2752725" cy="2164080"/>
            </a:xfrm>
            <a:prstGeom prst="rect">
              <a:avLst/>
            </a:prstGeom>
            <a:noFill/>
            <a:ln>
              <a:noFill/>
            </a:ln>
            <a:extLst>
              <a:ext uri="{53640926-AAD7-44D8-BBD7-CCE9431645EC}">
                <a14:shadowObscured xmlns:a14="http://schemas.microsoft.com/office/drawing/2010/main"/>
              </a:ext>
            </a:extLst>
          </p:spPr>
        </p:pic>
        <p:sp>
          <p:nvSpPr>
            <p:cNvPr id="27" name="Zone de texte 408861"/>
            <p:cNvSpPr txBox="1"/>
            <p:nvPr/>
          </p:nvSpPr>
          <p:spPr>
            <a:xfrm flipH="1">
              <a:off x="2838450" y="44045"/>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2</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1628140" y="4892072"/>
            <a:ext cx="9592854" cy="375487"/>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1. </a:t>
            </a:r>
            <a:r>
              <a:rPr lang="fr-FR" sz="1600" u="sng" dirty="0">
                <a:latin typeface="Arial" panose="020B0604020202020204" pitchFamily="34" charset="0"/>
                <a:ea typeface="Calibri" panose="020F0502020204030204" pitchFamily="34" charset="0"/>
                <a:cs typeface="Times New Roman" panose="02020603050405020304" pitchFamily="18" charset="0"/>
              </a:rPr>
              <a:t>Cale :</a:t>
            </a:r>
            <a:r>
              <a:rPr lang="fr-FR" sz="1600" dirty="0">
                <a:latin typeface="Arial" panose="020B0604020202020204" pitchFamily="34" charset="0"/>
                <a:ea typeface="Calibri" panose="020F0502020204030204" pitchFamily="34" charset="0"/>
                <a:cs typeface="Times New Roman" panose="02020603050405020304" pitchFamily="18" charset="0"/>
              </a:rPr>
              <a:t> Il s’agit du volume compris entre le pont et le fond du navire, destiné à recevoir la cargaison.</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628140" y="5451111"/>
            <a:ext cx="9801859" cy="658642"/>
          </a:xfrm>
          <a:prstGeom prst="rect">
            <a:avLst/>
          </a:prstGeom>
        </p:spPr>
        <p:txBody>
          <a:bodyPr wrap="square">
            <a:spAutoFit/>
          </a:bodyPr>
          <a:lstStyle/>
          <a:p>
            <a:pPr>
              <a:lnSpc>
                <a:spcPct val="115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2. </a:t>
            </a:r>
            <a:r>
              <a:rPr lang="fr-FR" sz="1600" u="sng" dirty="0">
                <a:latin typeface="Arial" panose="020B0604020202020204" pitchFamily="34" charset="0"/>
                <a:ea typeface="Calibri" panose="020F0502020204030204" pitchFamily="34" charset="0"/>
                <a:cs typeface="Times New Roman" panose="02020603050405020304" pitchFamily="18" charset="0"/>
              </a:rPr>
              <a:t>Panneau de cale :</a:t>
            </a:r>
            <a:r>
              <a:rPr lang="fr-FR" sz="1600" dirty="0">
                <a:latin typeface="Arial" panose="020B0604020202020204" pitchFamily="34" charset="0"/>
                <a:ea typeface="Calibri" panose="020F0502020204030204" pitchFamily="34" charset="0"/>
                <a:cs typeface="Times New Roman" panose="02020603050405020304" pitchFamily="18" charset="0"/>
              </a:rPr>
              <a:t> C’est un panneau amovible qui, mis à poste permet de protéger l'espace cale des intempéries.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932117" y="3824274"/>
            <a:ext cx="1574470" cy="357214"/>
          </a:xfrm>
          <a:prstGeom prst="rect">
            <a:avLst/>
          </a:prstGeom>
        </p:spPr>
        <p:txBody>
          <a:bodyPr wrap="none">
            <a:spAutoFit/>
          </a:bodyPr>
          <a:lstStyle/>
          <a:p>
            <a:pPr>
              <a:lnSpc>
                <a:spcPct val="115000"/>
              </a:lnSpc>
              <a:spcAft>
                <a:spcPts val="800"/>
              </a:spcAft>
            </a:pPr>
            <a:r>
              <a:rPr lang="fr-FR" sz="1600" u="sng" dirty="0">
                <a:latin typeface="Arial" panose="020B0604020202020204" pitchFamily="34" charset="0"/>
                <a:ea typeface="Calibri" panose="020F0502020204030204" pitchFamily="34" charset="0"/>
                <a:cs typeface="Times New Roman" panose="02020603050405020304" pitchFamily="18" charset="0"/>
              </a:rPr>
              <a:t>Navire vraquier</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Bouton d'action : Informations 27">
            <a:hlinkClick r:id="rId4" action="ppaction://hlinksldjump" highlightClick="1"/>
          </p:cNvPr>
          <p:cNvSpPr/>
          <p:nvPr/>
        </p:nvSpPr>
        <p:spPr>
          <a:xfrm>
            <a:off x="11250028" y="6121656"/>
            <a:ext cx="359942" cy="343298"/>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Inscriptions à l&amp;#39;examen du BIMer et du CAEIMER session 2022 - éduscol STI">
            <a:extLst>
              <a:ext uri="{FF2B5EF4-FFF2-40B4-BE49-F238E27FC236}">
                <a16:creationId xmlns:a16="http://schemas.microsoft.com/office/drawing/2014/main" id="{FDB257F9-724A-288A-931A-B87372EA9E73}"/>
              </a:ext>
            </a:extLst>
          </p:cNvPr>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234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11" name="Rectangle 10"/>
          <p:cNvSpPr/>
          <p:nvPr/>
        </p:nvSpPr>
        <p:spPr>
          <a:xfrm>
            <a:off x="9033004" y="597755"/>
            <a:ext cx="2728632" cy="584775"/>
          </a:xfrm>
          <a:prstGeom prst="rect">
            <a:avLst/>
          </a:prstGeom>
        </p:spPr>
        <p:txBody>
          <a:bodyPr wrap="none">
            <a:spAutoFit/>
          </a:bodyPr>
          <a:lstStyle/>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4.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Les espaces des navires </a:t>
            </a:r>
          </a:p>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de commerce.</a:t>
            </a:r>
            <a:endParaRPr lang="fr-FR"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292" name="Picture 4" descr="Bulker cranes - MacGregor.com"/>
          <p:cNvPicPr>
            <a:picLocks noChangeAspect="1" noChangeArrowheads="1"/>
          </p:cNvPicPr>
          <p:nvPr/>
        </p:nvPicPr>
        <p:blipFill rotWithShape="1">
          <a:blip r:embed="rId2">
            <a:extLst>
              <a:ext uri="{28A0092B-C50C-407E-A947-70E740481C1C}">
                <a14:useLocalDpi xmlns:a14="http://schemas.microsoft.com/office/drawing/2010/main" val="0"/>
              </a:ext>
            </a:extLst>
          </a:blip>
          <a:srcRect r="9868"/>
          <a:stretch/>
        </p:blipFill>
        <p:spPr bwMode="auto">
          <a:xfrm>
            <a:off x="0" y="1980072"/>
            <a:ext cx="6266329" cy="3649995"/>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rotWithShape="1">
          <a:blip r:embed="rId3"/>
          <a:srcRect l="998" t="3785" r="1297" b="3676"/>
          <a:stretch/>
        </p:blipFill>
        <p:spPr>
          <a:xfrm>
            <a:off x="6322235" y="1955598"/>
            <a:ext cx="5860800" cy="3692167"/>
          </a:xfrm>
          <a:prstGeom prst="rect">
            <a:avLst/>
          </a:prstGeom>
        </p:spPr>
      </p:pic>
      <p:pic>
        <p:nvPicPr>
          <p:cNvPr id="2" name="Image 1" descr="Inscriptions à l&amp;#39;examen du BIMer et du CAEIMER session 2022 - éduscol STI">
            <a:extLst>
              <a:ext uri="{FF2B5EF4-FFF2-40B4-BE49-F238E27FC236}">
                <a16:creationId xmlns:a16="http://schemas.microsoft.com/office/drawing/2014/main" id="{6138B52F-2890-5FF5-C37C-0FCA845E323A}"/>
              </a:ext>
            </a:extLst>
          </p:cNvPr>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3517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11" name="Rectangle 10"/>
          <p:cNvSpPr/>
          <p:nvPr/>
        </p:nvSpPr>
        <p:spPr>
          <a:xfrm>
            <a:off x="9033004" y="597755"/>
            <a:ext cx="2728632" cy="584775"/>
          </a:xfrm>
          <a:prstGeom prst="rect">
            <a:avLst/>
          </a:prstGeom>
        </p:spPr>
        <p:txBody>
          <a:bodyPr wrap="none">
            <a:spAutoFit/>
          </a:bodyPr>
          <a:lstStyle/>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4.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Les espaces des navires </a:t>
            </a:r>
          </a:p>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de commerce.</a:t>
            </a:r>
            <a:endParaRPr lang="fr-FR"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 14"/>
          <p:cNvPicPr/>
          <p:nvPr/>
        </p:nvPicPr>
        <p:blipFill>
          <a:blip r:embed="rId2">
            <a:extLst>
              <a:ext uri="{28A0092B-C50C-407E-A947-70E740481C1C}">
                <a14:useLocalDpi xmlns:a14="http://schemas.microsoft.com/office/drawing/2010/main" val="0"/>
              </a:ext>
            </a:extLst>
          </a:blip>
          <a:stretch>
            <a:fillRect/>
          </a:stretch>
        </p:blipFill>
        <p:spPr>
          <a:xfrm>
            <a:off x="222673" y="1393512"/>
            <a:ext cx="5621216" cy="2756264"/>
          </a:xfrm>
          <a:prstGeom prst="rect">
            <a:avLst/>
          </a:prstGeom>
        </p:spPr>
      </p:pic>
      <p:sp>
        <p:nvSpPr>
          <p:cNvPr id="2" name="Rectangle 1"/>
          <p:cNvSpPr/>
          <p:nvPr/>
        </p:nvSpPr>
        <p:spPr>
          <a:xfrm>
            <a:off x="4905872" y="1808511"/>
            <a:ext cx="2215671" cy="357214"/>
          </a:xfrm>
          <a:prstGeom prst="rect">
            <a:avLst/>
          </a:prstGeom>
        </p:spPr>
        <p:txBody>
          <a:bodyPr wrap="none">
            <a:spAutoFit/>
          </a:bodyPr>
          <a:lstStyle/>
          <a:p>
            <a:pPr>
              <a:lnSpc>
                <a:spcPct val="115000"/>
              </a:lnSpc>
              <a:spcAft>
                <a:spcPts val="800"/>
              </a:spcAft>
            </a:pPr>
            <a:r>
              <a:rPr lang="fr-FR" sz="1600" u="sng" dirty="0">
                <a:latin typeface="Arial" panose="020B0604020202020204" pitchFamily="34" charset="0"/>
                <a:ea typeface="Calibri" panose="020F0502020204030204" pitchFamily="34" charset="0"/>
                <a:cs typeface="Times New Roman" panose="02020603050405020304" pitchFamily="18" charset="0"/>
              </a:rPr>
              <a:t>Les portes conteneurs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6" name="Groupe 15"/>
          <p:cNvGrpSpPr/>
          <p:nvPr/>
        </p:nvGrpSpPr>
        <p:grpSpPr>
          <a:xfrm>
            <a:off x="5277394" y="4149776"/>
            <a:ext cx="5966191" cy="1738843"/>
            <a:chOff x="0" y="0"/>
            <a:chExt cx="4762500" cy="1028700"/>
          </a:xfrm>
        </p:grpSpPr>
        <p:pic>
          <p:nvPicPr>
            <p:cNvPr id="17" name="Image 16" descr="ant3"/>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b="42246"/>
            <a:stretch/>
          </p:blipFill>
          <p:spPr bwMode="auto">
            <a:xfrm>
              <a:off x="0" y="0"/>
              <a:ext cx="4762500" cy="1028700"/>
            </a:xfrm>
            <a:prstGeom prst="rect">
              <a:avLst/>
            </a:prstGeom>
            <a:noFill/>
            <a:ln>
              <a:noFill/>
            </a:ln>
            <a:extLst>
              <a:ext uri="{53640926-AAD7-44D8-BBD7-CCE9431645EC}">
                <a14:shadowObscured xmlns:a14="http://schemas.microsoft.com/office/drawing/2010/main"/>
              </a:ext>
            </a:extLst>
          </p:spPr>
        </p:pic>
        <p:sp>
          <p:nvSpPr>
            <p:cNvPr id="18" name="Zone de texte 408875">
              <a:hlinkClick r:id="rId4" action="ppaction://hlinksldjump"/>
            </p:cNvPr>
            <p:cNvSpPr txBox="1"/>
            <p:nvPr/>
          </p:nvSpPr>
          <p:spPr>
            <a:xfrm>
              <a:off x="1181100" y="642309"/>
              <a:ext cx="2028826" cy="333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b="1" dirty="0">
                  <a:effectLst/>
                  <a:latin typeface="Arial" panose="020B0604020202020204" pitchFamily="34" charset="0"/>
                  <a:ea typeface="Calibri" panose="020F0502020204030204" pitchFamily="34" charset="0"/>
                  <a:cs typeface="Times New Roman" panose="02020603050405020304" pitchFamily="18" charset="0"/>
                </a:rPr>
                <a:t>Espace d’entreposage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Zone de texte 408876">
              <a:hlinkClick r:id="rId4" action="ppaction://hlinksldjump"/>
            </p:cNvPr>
            <p:cNvSpPr txBox="1"/>
            <p:nvPr/>
          </p:nvSpPr>
          <p:spPr>
            <a:xfrm>
              <a:off x="1233738" y="307137"/>
              <a:ext cx="1924050" cy="333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b="1" dirty="0">
                  <a:effectLst/>
                  <a:latin typeface="Arial" panose="020B0604020202020204" pitchFamily="34" charset="0"/>
                  <a:ea typeface="Calibri" panose="020F0502020204030204" pitchFamily="34" charset="0"/>
                  <a:cs typeface="Times New Roman" panose="02020603050405020304" pitchFamily="18" charset="0"/>
                </a:rPr>
                <a:t>Espace d’entreposage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6218740" y="2545275"/>
            <a:ext cx="5381078" cy="1224951"/>
          </a:xfrm>
          <a:prstGeom prst="rect">
            <a:avLst/>
          </a:prstGeom>
        </p:spPr>
        <p:txBody>
          <a:bodyPr wrap="square">
            <a:spAutoFit/>
          </a:bodyPr>
          <a:lstStyle/>
          <a:p>
            <a:pPr>
              <a:lnSpc>
                <a:spcPct val="115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A l’exception du château qui est l’espace de vie, les espaces d’entreposage (les différents ponts pour entreposer les conteneurs) constituent l’essentiel de la structure du navire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Bouton d'action : Informations 19">
            <a:hlinkClick r:id="rId4" action="ppaction://hlinksldjump" highlightClick="1"/>
          </p:cNvPr>
          <p:cNvSpPr/>
          <p:nvPr/>
        </p:nvSpPr>
        <p:spPr>
          <a:xfrm>
            <a:off x="11250028" y="6121656"/>
            <a:ext cx="359942" cy="343298"/>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Inscriptions à l&amp;#39;examen du BIMer et du CAEIMER session 2022 - éduscol STI">
            <a:extLst>
              <a:ext uri="{FF2B5EF4-FFF2-40B4-BE49-F238E27FC236}">
                <a16:creationId xmlns:a16="http://schemas.microsoft.com/office/drawing/2014/main" id="{F26FC3C1-8751-2304-00CD-81AB055E8631}"/>
              </a:ext>
            </a:extLst>
          </p:cNvPr>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2219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11" name="Rectangle 10"/>
          <p:cNvSpPr/>
          <p:nvPr/>
        </p:nvSpPr>
        <p:spPr>
          <a:xfrm>
            <a:off x="9033004" y="597755"/>
            <a:ext cx="2728632" cy="584775"/>
          </a:xfrm>
          <a:prstGeom prst="rect">
            <a:avLst/>
          </a:prstGeom>
        </p:spPr>
        <p:txBody>
          <a:bodyPr wrap="none">
            <a:spAutoFit/>
          </a:bodyPr>
          <a:lstStyle/>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4.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Les espaces des navires </a:t>
            </a:r>
          </a:p>
          <a:p>
            <a:r>
              <a:rPr lang="fr-FR" sz="1600"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chemeClr val="tx1">
                    <a:lumMod val="95000"/>
                    <a:lumOff val="5000"/>
                  </a:schemeClr>
                </a:solidFill>
                <a:latin typeface="Arial" panose="020B0604020202020204" pitchFamily="34" charset="0"/>
                <a:ea typeface="Calibri" panose="020F0502020204030204" pitchFamily="34" charset="0"/>
                <a:cs typeface="Times New Roman" panose="02020603050405020304" pitchFamily="18" charset="0"/>
              </a:rPr>
              <a:t>de commerce.</a:t>
            </a:r>
            <a:endParaRPr lang="fr-FR" sz="1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Maersk Flensbu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5" y="1845947"/>
            <a:ext cx="4498567" cy="337392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rotWithShape="1">
          <a:blip r:embed="rId3"/>
          <a:srcRect l="4401" t="6919" r="4130" b="2260"/>
          <a:stretch/>
        </p:blipFill>
        <p:spPr>
          <a:xfrm>
            <a:off x="8640515" y="1228147"/>
            <a:ext cx="3552201" cy="2247644"/>
          </a:xfrm>
          <a:prstGeom prst="rect">
            <a:avLst/>
          </a:prstGeom>
        </p:spPr>
      </p:pic>
      <p:pic>
        <p:nvPicPr>
          <p:cNvPr id="1030" name="Picture 6" descr="http://www.marine-marchande.net/Flotte/PC/conteneur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30" t="2263" r="3929" b="3369"/>
          <a:stretch/>
        </p:blipFill>
        <p:spPr bwMode="auto">
          <a:xfrm>
            <a:off x="4617991" y="3600701"/>
            <a:ext cx="4697512" cy="313167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cteur droit avec flèche 3"/>
          <p:cNvCxnSpPr/>
          <p:nvPr/>
        </p:nvCxnSpPr>
        <p:spPr>
          <a:xfrm flipH="1">
            <a:off x="2831691" y="2014094"/>
            <a:ext cx="2133706" cy="180573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5068634" y="1508011"/>
            <a:ext cx="2763409" cy="830997"/>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La cellule de guidage facilite le chargement et l’amarrage du conteneur</a:t>
            </a:r>
          </a:p>
        </p:txBody>
      </p:sp>
      <p:cxnSp>
        <p:nvCxnSpPr>
          <p:cNvPr id="20" name="Connecteur droit avec flèche 19"/>
          <p:cNvCxnSpPr/>
          <p:nvPr/>
        </p:nvCxnSpPr>
        <p:spPr>
          <a:xfrm>
            <a:off x="7800853" y="1798209"/>
            <a:ext cx="2257547" cy="337951"/>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134911" y="5429649"/>
            <a:ext cx="4346053" cy="830997"/>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Les dimensions normalisées des conteneurs sont de 8 pieds en largeur et en hauteur et 20 ou 40 pieds en longueur.</a:t>
            </a:r>
          </a:p>
        </p:txBody>
      </p:sp>
      <p:sp>
        <p:nvSpPr>
          <p:cNvPr id="24" name="ZoneTexte 23"/>
          <p:cNvSpPr txBox="1"/>
          <p:nvPr/>
        </p:nvSpPr>
        <p:spPr>
          <a:xfrm>
            <a:off x="9330251" y="4154457"/>
            <a:ext cx="2802192" cy="1815882"/>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Les piles de conteneurs dans les cales varient de 6 à 11 conteneurs et de 6 à 9 conteneurs sur le pont.</a:t>
            </a:r>
          </a:p>
          <a:p>
            <a:r>
              <a:rPr lang="fr-FR" sz="1600" dirty="0">
                <a:latin typeface="Arial" panose="020B0604020202020204" pitchFamily="34" charset="0"/>
                <a:cs typeface="Arial" panose="020B0604020202020204" pitchFamily="34" charset="0"/>
              </a:rPr>
              <a:t>Un conteneur a une résistance à l’écrasement de 150 tonnes environ.</a:t>
            </a:r>
          </a:p>
        </p:txBody>
      </p:sp>
      <p:pic>
        <p:nvPicPr>
          <p:cNvPr id="3" name="Image 2" descr="Inscriptions à l&amp;#39;examen du BIMer et du CAEIMER session 2022 - éduscol STI">
            <a:extLst>
              <a:ext uri="{FF2B5EF4-FFF2-40B4-BE49-F238E27FC236}">
                <a16:creationId xmlns:a16="http://schemas.microsoft.com/office/drawing/2014/main" id="{EA46E1E4-CA19-EE2E-1C38-4D943179578F}"/>
              </a:ext>
            </a:extLst>
          </p:cNvPr>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9576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11" name="Rectangle 10"/>
          <p:cNvSpPr/>
          <p:nvPr/>
        </p:nvSpPr>
        <p:spPr>
          <a:xfrm>
            <a:off x="9033004" y="597755"/>
            <a:ext cx="2728632" cy="584775"/>
          </a:xfrm>
          <a:prstGeom prst="rect">
            <a:avLst/>
          </a:prstGeom>
        </p:spPr>
        <p:txBody>
          <a:bodyPr wrap="none">
            <a:spAutoFit/>
          </a:bodyPr>
          <a:lstStyle/>
          <a:p>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5.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Les espaces des navires </a:t>
            </a:r>
          </a:p>
          <a:p>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de travail.</a:t>
            </a:r>
            <a:endParaRPr lang="fr-F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 14" descr="https://marine.orange.com/wp-content/uploads/sites/17/2018/11/croze-1100-300-1000x273.jpg"/>
          <p:cNvPicPr/>
          <p:nvPr/>
        </p:nvPicPr>
        <p:blipFill rotWithShape="1">
          <a:blip r:embed="rId2">
            <a:extLst>
              <a:ext uri="{28A0092B-C50C-407E-A947-70E740481C1C}">
                <a14:useLocalDpi xmlns:a14="http://schemas.microsoft.com/office/drawing/2010/main" val="0"/>
              </a:ext>
            </a:extLst>
          </a:blip>
          <a:srcRect l="21355"/>
          <a:stretch/>
        </p:blipFill>
        <p:spPr bwMode="auto">
          <a:xfrm>
            <a:off x="653571" y="1746922"/>
            <a:ext cx="4330700" cy="1532618"/>
          </a:xfrm>
          <a:prstGeom prst="rect">
            <a:avLst/>
          </a:prstGeom>
          <a:noFill/>
          <a:ln>
            <a:noFill/>
          </a:ln>
          <a:extLst>
            <a:ext uri="{53640926-AAD7-44D8-BBD7-CCE9431645EC}">
              <a14:shadowObscured xmlns:a14="http://schemas.microsoft.com/office/drawing/2010/main"/>
            </a:ext>
          </a:extLst>
        </p:spPr>
      </p:pic>
      <p:sp>
        <p:nvSpPr>
          <p:cNvPr id="2" name="Rectangle 1"/>
          <p:cNvSpPr/>
          <p:nvPr/>
        </p:nvSpPr>
        <p:spPr>
          <a:xfrm>
            <a:off x="1438536" y="3326105"/>
            <a:ext cx="2406428" cy="338554"/>
          </a:xfrm>
          <a:prstGeom prst="rect">
            <a:avLst/>
          </a:prstGeom>
        </p:spPr>
        <p:txBody>
          <a:bodyPr wrap="none">
            <a:spAutoFit/>
          </a:bodyPr>
          <a:lstStyle/>
          <a:p>
            <a:r>
              <a:rPr lang="fr-FR" sz="1600" dirty="0">
                <a:latin typeface="Arial" panose="020B0604020202020204" pitchFamily="34" charset="0"/>
                <a:ea typeface="Calibri" panose="020F0502020204030204" pitchFamily="34" charset="0"/>
              </a:rPr>
              <a:t>Exemple : Navire câblier</a:t>
            </a:r>
            <a:endParaRPr lang="fr-FR" sz="1600" dirty="0"/>
          </a:p>
        </p:txBody>
      </p:sp>
      <p:grpSp>
        <p:nvGrpSpPr>
          <p:cNvPr id="16" name="Groupe 15"/>
          <p:cNvGrpSpPr/>
          <p:nvPr/>
        </p:nvGrpSpPr>
        <p:grpSpPr>
          <a:xfrm>
            <a:off x="4754881" y="987787"/>
            <a:ext cx="6883196" cy="3483727"/>
            <a:chOff x="0" y="0"/>
            <a:chExt cx="6475095" cy="3206115"/>
          </a:xfrm>
        </p:grpSpPr>
        <p:pic>
          <p:nvPicPr>
            <p:cNvPr id="17" name="Image 1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171450"/>
              <a:ext cx="6475095" cy="3034665"/>
            </a:xfrm>
            <a:prstGeom prst="rect">
              <a:avLst/>
            </a:prstGeom>
          </p:spPr>
        </p:pic>
        <p:cxnSp>
          <p:nvCxnSpPr>
            <p:cNvPr id="18" name="Connecteur droit avec flèche 17"/>
            <p:cNvCxnSpPr/>
            <p:nvPr/>
          </p:nvCxnSpPr>
          <p:spPr>
            <a:xfrm>
              <a:off x="619125" y="1390650"/>
              <a:ext cx="85725" cy="1057275"/>
            </a:xfrm>
            <a:prstGeom prst="straightConnector1">
              <a:avLst/>
            </a:prstGeom>
            <a:noFill/>
            <a:ln w="22225" cap="flat" cmpd="sng" algn="ctr">
              <a:solidFill>
                <a:sysClr val="windowText" lastClr="000000"/>
              </a:solidFill>
              <a:prstDash val="solid"/>
              <a:miter lim="800000"/>
              <a:tailEnd type="triangle"/>
            </a:ln>
            <a:effectLst/>
          </p:spPr>
        </p:cxnSp>
        <p:sp>
          <p:nvSpPr>
            <p:cNvPr id="19" name="Zone de texte 408883"/>
            <p:cNvSpPr txBox="1"/>
            <p:nvPr/>
          </p:nvSpPr>
          <p:spPr>
            <a:xfrm flipH="1">
              <a:off x="390525" y="1109798"/>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Zone de texte 408888"/>
            <p:cNvSpPr txBox="1"/>
            <p:nvPr/>
          </p:nvSpPr>
          <p:spPr>
            <a:xfrm flipH="1">
              <a:off x="5343525" y="0"/>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2</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2" name="Connecteur droit avec flèche 21"/>
            <p:cNvCxnSpPr/>
            <p:nvPr/>
          </p:nvCxnSpPr>
          <p:spPr>
            <a:xfrm>
              <a:off x="5572125" y="266700"/>
              <a:ext cx="85725" cy="1057275"/>
            </a:xfrm>
            <a:prstGeom prst="straightConnector1">
              <a:avLst/>
            </a:prstGeom>
            <a:noFill/>
            <a:ln w="22225" cap="flat" cmpd="sng" algn="ctr">
              <a:solidFill>
                <a:sysClr val="windowText" lastClr="000000"/>
              </a:solidFill>
              <a:prstDash val="solid"/>
              <a:miter lim="800000"/>
              <a:tailEnd type="triangle"/>
            </a:ln>
            <a:effectLst/>
          </p:spPr>
        </p:cxnSp>
        <p:sp>
          <p:nvSpPr>
            <p:cNvPr id="23" name="Ellipse 22"/>
            <p:cNvSpPr/>
            <p:nvPr/>
          </p:nvSpPr>
          <p:spPr>
            <a:xfrm rot="20733627">
              <a:off x="3609975" y="1962150"/>
              <a:ext cx="693969" cy="4953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24" name="Connecteur droit avec flèche 23"/>
            <p:cNvCxnSpPr/>
            <p:nvPr/>
          </p:nvCxnSpPr>
          <p:spPr>
            <a:xfrm flipH="1" flipV="1">
              <a:off x="3990975" y="2219325"/>
              <a:ext cx="571500" cy="419100"/>
            </a:xfrm>
            <a:prstGeom prst="straightConnector1">
              <a:avLst/>
            </a:prstGeom>
            <a:noFill/>
            <a:ln w="22225" cap="flat" cmpd="sng" algn="ctr">
              <a:solidFill>
                <a:sysClr val="windowText" lastClr="000000"/>
              </a:solidFill>
              <a:prstDash val="solid"/>
              <a:miter lim="800000"/>
              <a:tailEnd type="triangle"/>
            </a:ln>
            <a:effectLst/>
          </p:spPr>
        </p:cxnSp>
        <p:sp>
          <p:nvSpPr>
            <p:cNvPr id="25" name="Zone de texte 408954"/>
            <p:cNvSpPr txBox="1"/>
            <p:nvPr/>
          </p:nvSpPr>
          <p:spPr>
            <a:xfrm flipH="1">
              <a:off x="4438650" y="2505075"/>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4</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Ellipse 25"/>
            <p:cNvSpPr/>
            <p:nvPr/>
          </p:nvSpPr>
          <p:spPr>
            <a:xfrm rot="21040484">
              <a:off x="1333500" y="2238375"/>
              <a:ext cx="693420" cy="200657"/>
            </a:xfrm>
            <a:prstGeom prst="ellipse">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27" name="Connecteur droit avec flèche 26"/>
            <p:cNvCxnSpPr/>
            <p:nvPr/>
          </p:nvCxnSpPr>
          <p:spPr>
            <a:xfrm>
              <a:off x="1504950" y="1381125"/>
              <a:ext cx="133350" cy="895350"/>
            </a:xfrm>
            <a:prstGeom prst="straightConnector1">
              <a:avLst/>
            </a:prstGeom>
            <a:noFill/>
            <a:ln w="22225" cap="flat" cmpd="sng" algn="ctr">
              <a:solidFill>
                <a:sysClr val="windowText" lastClr="000000"/>
              </a:solidFill>
              <a:prstDash val="solid"/>
              <a:miter lim="800000"/>
              <a:tailEnd type="triangle"/>
            </a:ln>
            <a:effectLst/>
          </p:spPr>
        </p:cxnSp>
        <p:sp>
          <p:nvSpPr>
            <p:cNvPr id="28" name="Zone de texte 408976"/>
            <p:cNvSpPr txBox="1"/>
            <p:nvPr/>
          </p:nvSpPr>
          <p:spPr>
            <a:xfrm flipH="1">
              <a:off x="1285875" y="1100273"/>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3</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787082" y="4546071"/>
            <a:ext cx="10808046" cy="941796"/>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1 – 2 – 3. </a:t>
            </a:r>
            <a:r>
              <a:rPr lang="fr-FR" sz="1600" u="sng" dirty="0">
                <a:latin typeface="Arial" panose="020B0604020202020204" pitchFamily="34" charset="0"/>
                <a:ea typeface="Calibri" panose="020F0502020204030204" pitchFamily="34" charset="0"/>
                <a:cs typeface="Times New Roman" panose="02020603050405020304" pitchFamily="18" charset="0"/>
              </a:rPr>
              <a:t>Pont de travail arrière et avant – Compartiment machines de travail :</a:t>
            </a:r>
            <a:r>
              <a:rPr lang="fr-FR" sz="1600" dirty="0">
                <a:latin typeface="Arial" panose="020B0604020202020204" pitchFamily="34" charset="0"/>
                <a:ea typeface="Calibri" panose="020F0502020204030204" pitchFamily="34" charset="0"/>
                <a:cs typeface="Times New Roman" panose="02020603050405020304" pitchFamily="18" charset="0"/>
              </a:rPr>
              <a:t> Espace de travail qui permet la mise en œuvre de la raison d’être du navire (ex : déroulement des câbles de communication ou d’énergie électrique pour un câblier).</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843676" y="5562424"/>
            <a:ext cx="10836712" cy="640368"/>
          </a:xfrm>
          <a:prstGeom prst="rect">
            <a:avLst/>
          </a:prstGeom>
        </p:spPr>
        <p:txBody>
          <a:bodyPr wrap="square">
            <a:spAutoFit/>
          </a:bodyPr>
          <a:lstStyle/>
          <a:p>
            <a:pPr>
              <a:lnSpc>
                <a:spcPct val="115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4. </a:t>
            </a:r>
            <a:r>
              <a:rPr lang="fr-FR" sz="1600" u="sng" dirty="0">
                <a:latin typeface="Arial" panose="020B0604020202020204" pitchFamily="34" charset="0"/>
                <a:ea typeface="Calibri" panose="020F0502020204030204" pitchFamily="34" charset="0"/>
                <a:cs typeface="Times New Roman" panose="02020603050405020304" pitchFamily="18" charset="0"/>
              </a:rPr>
              <a:t>Espaces de stockage (cuves de stockage) de la matière d’œuvre :</a:t>
            </a:r>
            <a:r>
              <a:rPr lang="fr-FR" sz="1600" dirty="0">
                <a:latin typeface="Arial" panose="020B0604020202020204" pitchFamily="34" charset="0"/>
                <a:ea typeface="Calibri" panose="020F0502020204030204" pitchFamily="34" charset="0"/>
                <a:cs typeface="Times New Roman" panose="02020603050405020304" pitchFamily="18" charset="0"/>
              </a:rPr>
              <a:t> Ces espaces permettent d’entreposer (emmagasiner) les câbles par exemple.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Bouton d'action : Informations 28">
            <a:hlinkClick r:id="rId4" action="ppaction://hlinksldjump" highlightClick="1"/>
          </p:cNvPr>
          <p:cNvSpPr/>
          <p:nvPr/>
        </p:nvSpPr>
        <p:spPr>
          <a:xfrm>
            <a:off x="11415157" y="6105700"/>
            <a:ext cx="359942" cy="343298"/>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Inscriptions à l&amp;#39;examen du BIMer et du CAEIMER session 2022 - éduscol STI">
            <a:extLst>
              <a:ext uri="{FF2B5EF4-FFF2-40B4-BE49-F238E27FC236}">
                <a16:creationId xmlns:a16="http://schemas.microsoft.com/office/drawing/2014/main" id="{E465240A-6298-58B7-A089-98C69FFDAB10}"/>
              </a:ext>
            </a:extLst>
          </p:cNvPr>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783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pic>
        <p:nvPicPr>
          <p:cNvPr id="2" name="Image 1"/>
          <p:cNvPicPr>
            <a:picLocks noChangeAspect="1"/>
          </p:cNvPicPr>
          <p:nvPr/>
        </p:nvPicPr>
        <p:blipFill>
          <a:blip r:embed="rId2"/>
          <a:stretch>
            <a:fillRect/>
          </a:stretch>
        </p:blipFill>
        <p:spPr>
          <a:xfrm>
            <a:off x="505531" y="3991544"/>
            <a:ext cx="5784998" cy="2699666"/>
          </a:xfrm>
          <a:prstGeom prst="rect">
            <a:avLst/>
          </a:prstGeom>
        </p:spPr>
      </p:pic>
      <p:pic>
        <p:nvPicPr>
          <p:cNvPr id="3" name="Image 2"/>
          <p:cNvPicPr>
            <a:picLocks noChangeAspect="1"/>
          </p:cNvPicPr>
          <p:nvPr/>
        </p:nvPicPr>
        <p:blipFill>
          <a:blip r:embed="rId3"/>
          <a:stretch>
            <a:fillRect/>
          </a:stretch>
        </p:blipFill>
        <p:spPr>
          <a:xfrm>
            <a:off x="1598665" y="1175252"/>
            <a:ext cx="4377973" cy="2788931"/>
          </a:xfrm>
          <a:prstGeom prst="rect">
            <a:avLst/>
          </a:prstGeom>
        </p:spPr>
      </p:pic>
      <p:pic>
        <p:nvPicPr>
          <p:cNvPr id="5" name="Image 4"/>
          <p:cNvPicPr>
            <a:picLocks noChangeAspect="1"/>
          </p:cNvPicPr>
          <p:nvPr/>
        </p:nvPicPr>
        <p:blipFill rotWithShape="1">
          <a:blip r:embed="rId4"/>
          <a:srcRect l="3718" t="5304" r="3720" b="5562"/>
          <a:stretch/>
        </p:blipFill>
        <p:spPr>
          <a:xfrm>
            <a:off x="7149698" y="1344007"/>
            <a:ext cx="4018103" cy="2038168"/>
          </a:xfrm>
          <a:prstGeom prst="rect">
            <a:avLst/>
          </a:prstGeom>
        </p:spPr>
      </p:pic>
      <p:sp>
        <p:nvSpPr>
          <p:cNvPr id="15" name="Rectangle 14"/>
          <p:cNvSpPr/>
          <p:nvPr/>
        </p:nvSpPr>
        <p:spPr>
          <a:xfrm>
            <a:off x="9033004" y="597755"/>
            <a:ext cx="2728632" cy="584775"/>
          </a:xfrm>
          <a:prstGeom prst="rect">
            <a:avLst/>
          </a:prstGeom>
        </p:spPr>
        <p:txBody>
          <a:bodyPr wrap="none">
            <a:spAutoFit/>
          </a:bodyPr>
          <a:lstStyle/>
          <a:p>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5.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Les espaces des navires </a:t>
            </a:r>
          </a:p>
          <a:p>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de travail.</a:t>
            </a:r>
            <a:endParaRPr lang="fr-F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p:cNvPicPr>
            <a:picLocks noChangeAspect="1"/>
          </p:cNvPicPr>
          <p:nvPr/>
        </p:nvPicPr>
        <p:blipFill>
          <a:blip r:embed="rId5"/>
          <a:stretch>
            <a:fillRect/>
          </a:stretch>
        </p:blipFill>
        <p:spPr>
          <a:xfrm>
            <a:off x="7015624" y="3543652"/>
            <a:ext cx="4286250" cy="3219450"/>
          </a:xfrm>
          <a:prstGeom prst="rect">
            <a:avLst/>
          </a:prstGeom>
        </p:spPr>
      </p:pic>
      <p:sp>
        <p:nvSpPr>
          <p:cNvPr id="16" name="Bouton d'action : Informations 15">
            <a:hlinkClick r:id="rId6" action="ppaction://hlinksldjump" highlightClick="1"/>
          </p:cNvPr>
          <p:cNvSpPr/>
          <p:nvPr/>
        </p:nvSpPr>
        <p:spPr>
          <a:xfrm>
            <a:off x="11415157" y="6105700"/>
            <a:ext cx="359942" cy="343298"/>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Inscriptions à l&amp;#39;examen du BIMer et du CAEIMER session 2022 - éduscol STI">
            <a:extLst>
              <a:ext uri="{FF2B5EF4-FFF2-40B4-BE49-F238E27FC236}">
                <a16:creationId xmlns:a16="http://schemas.microsoft.com/office/drawing/2014/main" id="{E0791D9D-26E2-6B50-4AB7-3E0BA393FA7F}"/>
              </a:ext>
            </a:extLst>
          </p:cNvPr>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154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15" name="Rectangle 14"/>
          <p:cNvSpPr/>
          <p:nvPr/>
        </p:nvSpPr>
        <p:spPr>
          <a:xfrm>
            <a:off x="9033004" y="597755"/>
            <a:ext cx="2728632" cy="584775"/>
          </a:xfrm>
          <a:prstGeom prst="rect">
            <a:avLst/>
          </a:prstGeom>
        </p:spPr>
        <p:txBody>
          <a:bodyPr wrap="none">
            <a:spAutoFit/>
          </a:bodyPr>
          <a:lstStyle/>
          <a:p>
            <a:r>
              <a:rPr lang="fr-FR" sz="1600" dirty="0">
                <a:solidFill>
                  <a:srgbClr val="00B050"/>
                </a:solidFill>
                <a:latin typeface="Arial" panose="020B0604020202020204" pitchFamily="34" charset="0"/>
                <a:ea typeface="Calibri" panose="020F0502020204030204" pitchFamily="34" charset="0"/>
                <a:cs typeface="Times New Roman" panose="02020603050405020304" pitchFamily="18" charset="0"/>
              </a:rPr>
              <a:t>6. </a:t>
            </a:r>
            <a:r>
              <a:rPr lang="fr-FR" sz="1600" u="sng" dirty="0">
                <a:solidFill>
                  <a:srgbClr val="00B050"/>
                </a:solidFill>
                <a:latin typeface="Arial" panose="020B0604020202020204" pitchFamily="34" charset="0"/>
                <a:ea typeface="Calibri" panose="020F0502020204030204" pitchFamily="34" charset="0"/>
                <a:cs typeface="Times New Roman" panose="02020603050405020304" pitchFamily="18" charset="0"/>
              </a:rPr>
              <a:t>Les espaces des navires </a:t>
            </a:r>
          </a:p>
          <a:p>
            <a:r>
              <a:rPr lang="fr-FR" sz="1600" dirty="0">
                <a:solidFill>
                  <a:srgbClr val="00B050"/>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rgbClr val="00B050"/>
                </a:solidFill>
                <a:latin typeface="Arial" panose="020B0604020202020204" pitchFamily="34" charset="0"/>
                <a:ea typeface="Calibri" panose="020F0502020204030204" pitchFamily="34" charset="0"/>
                <a:cs typeface="Times New Roman" panose="02020603050405020304" pitchFamily="18" charset="0"/>
              </a:rPr>
              <a:t>de pêche.</a:t>
            </a:r>
            <a:endParaRPr lang="fr-FR" sz="16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Image 15"/>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7082" y="1352340"/>
            <a:ext cx="3489781" cy="2051124"/>
          </a:xfrm>
          <a:prstGeom prst="rect">
            <a:avLst/>
          </a:prstGeom>
        </p:spPr>
      </p:pic>
      <p:grpSp>
        <p:nvGrpSpPr>
          <p:cNvPr id="17" name="Groupe 16"/>
          <p:cNvGrpSpPr/>
          <p:nvPr/>
        </p:nvGrpSpPr>
        <p:grpSpPr>
          <a:xfrm>
            <a:off x="852757" y="3929095"/>
            <a:ext cx="4171095" cy="2438218"/>
            <a:chOff x="0" y="0"/>
            <a:chExt cx="3305175" cy="1918698"/>
          </a:xfrm>
        </p:grpSpPr>
        <p:pic>
          <p:nvPicPr>
            <p:cNvPr id="18" name="Image 1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0" y="0"/>
              <a:ext cx="3305175" cy="1541780"/>
            </a:xfrm>
            <a:prstGeom prst="rect">
              <a:avLst/>
            </a:prstGeom>
          </p:spPr>
        </p:pic>
        <p:cxnSp>
          <p:nvCxnSpPr>
            <p:cNvPr id="19" name="Connecteur droit avec flèche 18"/>
            <p:cNvCxnSpPr/>
            <p:nvPr/>
          </p:nvCxnSpPr>
          <p:spPr>
            <a:xfrm flipV="1">
              <a:off x="1219200" y="1276350"/>
              <a:ext cx="0" cy="38100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Zone de texte 408998"/>
            <p:cNvSpPr txBox="1"/>
            <p:nvPr/>
          </p:nvSpPr>
          <p:spPr>
            <a:xfrm flipH="1">
              <a:off x="996587" y="1622788"/>
              <a:ext cx="427990" cy="29591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Rectangle 1"/>
          <p:cNvSpPr/>
          <p:nvPr/>
        </p:nvSpPr>
        <p:spPr>
          <a:xfrm>
            <a:off x="1144088" y="3249138"/>
            <a:ext cx="2132315" cy="357214"/>
          </a:xfrm>
          <a:prstGeom prst="rect">
            <a:avLst/>
          </a:prstGeom>
        </p:spPr>
        <p:txBody>
          <a:bodyPr wrap="none">
            <a:spAutoFit/>
          </a:bodyPr>
          <a:lstStyle/>
          <a:p>
            <a:pPr>
              <a:lnSpc>
                <a:spcPct val="115000"/>
              </a:lnSpc>
              <a:spcAft>
                <a:spcPts val="0"/>
              </a:spcAft>
            </a:pPr>
            <a:r>
              <a:rPr lang="fr-FR" sz="1600" u="sng" dirty="0">
                <a:latin typeface="Arial" panose="020B0604020202020204" pitchFamily="34" charset="0"/>
                <a:ea typeface="Calibri" panose="020F0502020204030204" pitchFamily="34" charset="0"/>
                <a:cs typeface="Times New Roman" panose="02020603050405020304" pitchFamily="18" charset="0"/>
              </a:rPr>
              <a:t>Chalutier congélateur</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438504" y="5148204"/>
            <a:ext cx="6096000" cy="640368"/>
          </a:xfrm>
          <a:prstGeom prst="rect">
            <a:avLst/>
          </a:prstGeom>
        </p:spPr>
        <p:txBody>
          <a:bodyPr>
            <a:spAutoFit/>
          </a:bodyPr>
          <a:lstStyle/>
          <a:p>
            <a:pPr>
              <a:lnSpc>
                <a:spcPct val="115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1. </a:t>
            </a:r>
            <a:r>
              <a:rPr lang="fr-FR" sz="1600" u="sng" dirty="0">
                <a:latin typeface="Arial" panose="020B0604020202020204" pitchFamily="34" charset="0"/>
                <a:ea typeface="Calibri" panose="020F0502020204030204" pitchFamily="34" charset="0"/>
                <a:cs typeface="Times New Roman" panose="02020603050405020304" pitchFamily="18" charset="0"/>
              </a:rPr>
              <a:t>Cale chambre de congélation : </a:t>
            </a:r>
            <a:r>
              <a:rPr lang="fr-FR" sz="1600" dirty="0">
                <a:latin typeface="Arial" panose="020B0604020202020204" pitchFamily="34" charset="0"/>
                <a:ea typeface="Calibri" panose="020F0502020204030204" pitchFamily="34" charset="0"/>
                <a:cs typeface="Times New Roman" panose="02020603050405020304" pitchFamily="18" charset="0"/>
              </a:rPr>
              <a:t>Permet de conserver la qualité de la pêche jusqu’à son déchargement.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p:cNvPicPr>
            <a:picLocks noChangeAspect="1"/>
          </p:cNvPicPr>
          <p:nvPr/>
        </p:nvPicPr>
        <p:blipFill>
          <a:blip r:embed="rId4"/>
          <a:stretch>
            <a:fillRect/>
          </a:stretch>
        </p:blipFill>
        <p:spPr>
          <a:xfrm>
            <a:off x="5733344" y="1687149"/>
            <a:ext cx="4910506" cy="3275307"/>
          </a:xfrm>
          <a:prstGeom prst="rect">
            <a:avLst/>
          </a:prstGeom>
        </p:spPr>
      </p:pic>
      <p:sp>
        <p:nvSpPr>
          <p:cNvPr id="4" name="ZoneTexte 3"/>
          <p:cNvSpPr txBox="1"/>
          <p:nvPr/>
        </p:nvSpPr>
        <p:spPr>
          <a:xfrm>
            <a:off x="4189942" y="1554018"/>
            <a:ext cx="1047135" cy="338554"/>
          </a:xfrm>
          <a:prstGeom prst="rect">
            <a:avLst/>
          </a:prstGeom>
          <a:noFill/>
        </p:spPr>
        <p:txBody>
          <a:bodyPr wrap="square" rtlCol="0">
            <a:spAutoFit/>
          </a:bodyPr>
          <a:lstStyle/>
          <a:p>
            <a:pPr algn="ctr"/>
            <a:r>
              <a:rPr lang="fr-FR" sz="1600" dirty="0">
                <a:latin typeface="Arial" panose="020B0604020202020204" pitchFamily="34" charset="0"/>
                <a:cs typeface="Arial" panose="020B0604020202020204" pitchFamily="34" charset="0"/>
              </a:rPr>
              <a:t>Portique  </a:t>
            </a:r>
          </a:p>
        </p:txBody>
      </p:sp>
      <p:cxnSp>
        <p:nvCxnSpPr>
          <p:cNvPr id="7" name="Connecteur droit avec flèche 6"/>
          <p:cNvCxnSpPr/>
          <p:nvPr/>
        </p:nvCxnSpPr>
        <p:spPr>
          <a:xfrm flipH="1">
            <a:off x="3362634" y="1759529"/>
            <a:ext cx="914229" cy="515137"/>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Image 5" descr="Inscriptions à l&amp;#39;examen du BIMer et du CAEIMER session 2022 - éduscol STI">
            <a:extLst>
              <a:ext uri="{FF2B5EF4-FFF2-40B4-BE49-F238E27FC236}">
                <a16:creationId xmlns:a16="http://schemas.microsoft.com/office/drawing/2014/main" id="{A5B13466-E57A-1D5C-D760-56347CE050D8}"/>
              </a:ext>
            </a:extLst>
          </p:cNvPr>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4397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11" name="Rectangle 10"/>
          <p:cNvSpPr/>
          <p:nvPr/>
        </p:nvSpPr>
        <p:spPr>
          <a:xfrm>
            <a:off x="9033004" y="597755"/>
            <a:ext cx="2728632" cy="584775"/>
          </a:xfrm>
          <a:prstGeom prst="rect">
            <a:avLst/>
          </a:prstGeom>
        </p:spPr>
        <p:txBody>
          <a:bodyPr wrap="none">
            <a:spAutoFit/>
          </a:bodyPr>
          <a:lstStyle/>
          <a:p>
            <a:r>
              <a:rPr lang="fr-FR" sz="1600"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7. </a:t>
            </a:r>
            <a:r>
              <a:rPr lang="fr-FR" sz="1600" u="sng"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Les espaces des navires </a:t>
            </a:r>
          </a:p>
          <a:p>
            <a:r>
              <a:rPr lang="fr-FR" sz="1600"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militaires.</a:t>
            </a:r>
            <a:endParaRPr lang="fr-FR"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 14"/>
          <p:cNvPicPr/>
          <p:nvPr/>
        </p:nvPicPr>
        <p:blipFill>
          <a:blip r:embed="rId2">
            <a:clrChange>
              <a:clrFrom>
                <a:srgbClr val="FBFFFE"/>
              </a:clrFrom>
              <a:clrTo>
                <a:srgbClr val="FBFFFE">
                  <a:alpha val="0"/>
                </a:srgbClr>
              </a:clrTo>
            </a:clrChange>
            <a:extLst>
              <a:ext uri="{28A0092B-C50C-407E-A947-70E740481C1C}">
                <a14:useLocalDpi xmlns:a14="http://schemas.microsoft.com/office/drawing/2010/main" val="0"/>
              </a:ext>
            </a:extLst>
          </a:blip>
          <a:stretch>
            <a:fillRect/>
          </a:stretch>
        </p:blipFill>
        <p:spPr>
          <a:xfrm>
            <a:off x="1424894" y="1148772"/>
            <a:ext cx="5084017" cy="1441569"/>
          </a:xfrm>
          <a:prstGeom prst="rect">
            <a:avLst/>
          </a:prstGeom>
        </p:spPr>
      </p:pic>
      <p:sp>
        <p:nvSpPr>
          <p:cNvPr id="2" name="Rectangle 1"/>
          <p:cNvSpPr/>
          <p:nvPr/>
        </p:nvSpPr>
        <p:spPr>
          <a:xfrm>
            <a:off x="6720357" y="1715296"/>
            <a:ext cx="4014240" cy="906402"/>
          </a:xfrm>
          <a:prstGeom prst="rect">
            <a:avLst/>
          </a:prstGeom>
        </p:spPr>
        <p:txBody>
          <a:bodyPr wrap="none">
            <a:spAutoFit/>
          </a:bodyPr>
          <a:lstStyle/>
          <a:p>
            <a:pPr>
              <a:lnSpc>
                <a:spcPct val="115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Ex : Navire de classe Mistral BPC ou PHA</a:t>
            </a:r>
          </a:p>
          <a:p>
            <a:pPr>
              <a:lnSpc>
                <a:spcPct val="115000"/>
              </a:lnSpc>
              <a:spcAft>
                <a:spcPts val="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 </a:t>
            </a:r>
            <a:r>
              <a:rPr lang="fr-FR" sz="1400" b="1" dirty="0">
                <a:effectLst/>
                <a:latin typeface="Arial" panose="020B0604020202020204" pitchFamily="34" charset="0"/>
                <a:ea typeface="Calibri" panose="020F0502020204030204" pitchFamily="34" charset="0"/>
                <a:cs typeface="Times New Roman" panose="02020603050405020304" pitchFamily="18" charset="0"/>
              </a:rPr>
              <a:t>B</a:t>
            </a:r>
            <a:r>
              <a:rPr lang="fr-FR" sz="1400" dirty="0">
                <a:effectLst/>
                <a:latin typeface="Arial" panose="020B0604020202020204" pitchFamily="34" charset="0"/>
                <a:ea typeface="Calibri" panose="020F0502020204030204" pitchFamily="34" charset="0"/>
                <a:cs typeface="Times New Roman" panose="02020603050405020304" pitchFamily="18" charset="0"/>
              </a:rPr>
              <a:t>âtiment de</a:t>
            </a:r>
            <a:r>
              <a:rPr lang="fr-FR" sz="1400" b="1" dirty="0">
                <a:effectLst/>
                <a:latin typeface="Arial" panose="020B0604020202020204" pitchFamily="34" charset="0"/>
                <a:ea typeface="Calibri" panose="020F0502020204030204" pitchFamily="34" charset="0"/>
                <a:cs typeface="Times New Roman" panose="02020603050405020304" pitchFamily="18" charset="0"/>
              </a:rPr>
              <a:t> P</a:t>
            </a:r>
            <a:r>
              <a:rPr lang="fr-FR" sz="1400" dirty="0">
                <a:effectLst/>
                <a:latin typeface="Arial" panose="020B0604020202020204" pitchFamily="34" charset="0"/>
                <a:ea typeface="Calibri" panose="020F0502020204030204" pitchFamily="34" charset="0"/>
                <a:cs typeface="Times New Roman" panose="02020603050405020304" pitchFamily="18" charset="0"/>
              </a:rPr>
              <a:t>rojection</a:t>
            </a:r>
            <a:r>
              <a:rPr lang="fr-FR" sz="1400" b="1" dirty="0">
                <a:effectLst/>
                <a:latin typeface="Arial" panose="020B0604020202020204" pitchFamily="34" charset="0"/>
                <a:ea typeface="Calibri" panose="020F0502020204030204" pitchFamily="34" charset="0"/>
                <a:cs typeface="Times New Roman" panose="02020603050405020304" pitchFamily="18" charset="0"/>
              </a:rPr>
              <a:t> </a:t>
            </a:r>
            <a:r>
              <a:rPr lang="fr-FR" sz="1400" dirty="0">
                <a:effectLst/>
                <a:latin typeface="Arial" panose="020B0604020202020204" pitchFamily="34" charset="0"/>
                <a:ea typeface="Calibri" panose="020F0502020204030204" pitchFamily="34" charset="0"/>
                <a:cs typeface="Times New Roman" panose="02020603050405020304" pitchFamily="18" charset="0"/>
              </a:rPr>
              <a:t>et de </a:t>
            </a:r>
            <a:r>
              <a:rPr lang="fr-FR" sz="1400" b="1" dirty="0">
                <a:latin typeface="Arial" panose="020B0604020202020204" pitchFamily="34" charset="0"/>
                <a:ea typeface="Calibri" panose="020F0502020204030204" pitchFamily="34" charset="0"/>
                <a:cs typeface="Times New Roman" panose="02020603050405020304" pitchFamily="18" charset="0"/>
              </a:rPr>
              <a:t>C</a:t>
            </a:r>
            <a:r>
              <a:rPr lang="fr-FR" sz="1400" dirty="0">
                <a:effectLst/>
                <a:latin typeface="Arial" panose="020B0604020202020204" pitchFamily="34" charset="0"/>
                <a:ea typeface="Calibri" panose="020F0502020204030204" pitchFamily="34" charset="0"/>
                <a:cs typeface="Times New Roman" panose="02020603050405020304" pitchFamily="18" charset="0"/>
              </a:rPr>
              <a:t>ommandement </a:t>
            </a:r>
          </a:p>
          <a:p>
            <a:pPr>
              <a:lnSpc>
                <a:spcPct val="115000"/>
              </a:lnSpc>
              <a:spcAft>
                <a:spcPts val="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ou </a:t>
            </a:r>
            <a:r>
              <a:rPr lang="fr-FR" sz="1400" b="1" dirty="0">
                <a:effectLst/>
                <a:latin typeface="Arial" panose="020B0604020202020204" pitchFamily="34" charset="0"/>
                <a:ea typeface="Calibri" panose="020F0502020204030204" pitchFamily="34" charset="0"/>
                <a:cs typeface="Times New Roman" panose="02020603050405020304" pitchFamily="18" charset="0"/>
              </a:rPr>
              <a:t>P</a:t>
            </a:r>
            <a:r>
              <a:rPr lang="fr-FR" sz="1400" dirty="0">
                <a:effectLst/>
                <a:latin typeface="Arial" panose="020B0604020202020204" pitchFamily="34" charset="0"/>
                <a:ea typeface="Calibri" panose="020F0502020204030204" pitchFamily="34" charset="0"/>
                <a:cs typeface="Times New Roman" panose="02020603050405020304" pitchFamily="18" charset="0"/>
              </a:rPr>
              <a:t>orte </a:t>
            </a:r>
            <a:r>
              <a:rPr lang="fr-FR" sz="1400" b="1" dirty="0">
                <a:latin typeface="Arial" panose="020B0604020202020204" pitchFamily="34" charset="0"/>
                <a:ea typeface="Calibri" panose="020F0502020204030204" pitchFamily="34" charset="0"/>
                <a:cs typeface="Times New Roman" panose="02020603050405020304" pitchFamily="18" charset="0"/>
              </a:rPr>
              <a:t>H</a:t>
            </a:r>
            <a:r>
              <a:rPr lang="fr-FR" sz="1400" dirty="0">
                <a:effectLst/>
                <a:latin typeface="Arial" panose="020B0604020202020204" pitchFamily="34" charset="0"/>
                <a:ea typeface="Calibri" panose="020F0502020204030204" pitchFamily="34" charset="0"/>
                <a:cs typeface="Times New Roman" panose="02020603050405020304" pitchFamily="18" charset="0"/>
              </a:rPr>
              <a:t>élicoptères </a:t>
            </a:r>
            <a:r>
              <a:rPr lang="fr-FR" sz="1400" b="1" dirty="0">
                <a:latin typeface="Arial" panose="020B0604020202020204" pitchFamily="34" charset="0"/>
                <a:ea typeface="Calibri" panose="020F0502020204030204" pitchFamily="34" charset="0"/>
                <a:cs typeface="Times New Roman" panose="02020603050405020304" pitchFamily="18" charset="0"/>
              </a:rPr>
              <a:t>A</a:t>
            </a:r>
            <a:r>
              <a:rPr lang="fr-FR" sz="1400" dirty="0">
                <a:effectLst/>
                <a:latin typeface="Arial" panose="020B0604020202020204" pitchFamily="34" charset="0"/>
                <a:ea typeface="Calibri" panose="020F0502020204030204" pitchFamily="34" charset="0"/>
                <a:cs typeface="Times New Roman" panose="02020603050405020304" pitchFamily="18" charset="0"/>
              </a:rPr>
              <a:t>mphibie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e 2"/>
          <p:cNvGrpSpPr/>
          <p:nvPr/>
        </p:nvGrpSpPr>
        <p:grpSpPr>
          <a:xfrm>
            <a:off x="2034041" y="3085250"/>
            <a:ext cx="8050180" cy="3180619"/>
            <a:chOff x="2034041" y="3331029"/>
            <a:chExt cx="8050180" cy="3180619"/>
          </a:xfrm>
        </p:grpSpPr>
        <p:pic>
          <p:nvPicPr>
            <p:cNvPr id="17" name="Image 16"/>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8085"/>
            <a:stretch/>
          </p:blipFill>
          <p:spPr>
            <a:xfrm>
              <a:off x="2034041" y="3331029"/>
              <a:ext cx="8050180" cy="2628246"/>
            </a:xfrm>
            <a:prstGeom prst="rect">
              <a:avLst/>
            </a:prstGeom>
          </p:spPr>
        </p:pic>
        <p:cxnSp>
          <p:nvCxnSpPr>
            <p:cNvPr id="18" name="Connecteur droit avec flèche 17"/>
            <p:cNvCxnSpPr/>
            <p:nvPr/>
          </p:nvCxnSpPr>
          <p:spPr>
            <a:xfrm>
              <a:off x="2754617" y="4091278"/>
              <a:ext cx="157626" cy="63735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9453717" y="4055869"/>
              <a:ext cx="157626" cy="637354"/>
            </a:xfrm>
            <a:prstGeom prst="straightConnector1">
              <a:avLst/>
            </a:prstGeom>
            <a:noFill/>
            <a:ln w="22225" cap="flat" cmpd="sng" algn="ctr">
              <a:solidFill>
                <a:sysClr val="windowText" lastClr="000000"/>
              </a:solidFill>
              <a:prstDash val="solid"/>
              <a:miter lim="800000"/>
              <a:tailEnd type="triangle"/>
            </a:ln>
            <a:effectLst/>
          </p:spPr>
        </p:cxnSp>
        <p:sp>
          <p:nvSpPr>
            <p:cNvPr id="20" name="Zone de texte 408996">
              <a:hlinkClick r:id="" action="ppaction://hlinkshowjump?jump=nextslide"/>
            </p:cNvPr>
            <p:cNvSpPr txBox="1"/>
            <p:nvPr/>
          </p:nvSpPr>
          <p:spPr>
            <a:xfrm flipH="1">
              <a:off x="2484401" y="3784404"/>
              <a:ext cx="505904" cy="366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Zone de texte 409002">
              <a:hlinkClick r:id="" action="ppaction://hlinkshowjump?jump=nextslide"/>
            </p:cNvPr>
            <p:cNvSpPr txBox="1"/>
            <p:nvPr/>
          </p:nvSpPr>
          <p:spPr>
            <a:xfrm flipH="1">
              <a:off x="9183502" y="3748995"/>
              <a:ext cx="505904" cy="366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3" name="Connecteur droit avec flèche 22"/>
            <p:cNvCxnSpPr/>
            <p:nvPr/>
          </p:nvCxnSpPr>
          <p:spPr>
            <a:xfrm>
              <a:off x="3542746" y="4339138"/>
              <a:ext cx="157626" cy="637354"/>
            </a:xfrm>
            <a:prstGeom prst="straightConnector1">
              <a:avLst/>
            </a:prstGeom>
            <a:noFill/>
            <a:ln w="22225" cap="flat" cmpd="sng" algn="ctr">
              <a:solidFill>
                <a:sysClr val="windowText" lastClr="000000"/>
              </a:solidFill>
              <a:prstDash val="solid"/>
              <a:miter lim="800000"/>
              <a:tailEnd type="triangle"/>
            </a:ln>
            <a:effectLst/>
          </p:spPr>
        </p:cxnSp>
        <p:sp>
          <p:nvSpPr>
            <p:cNvPr id="24" name="Zone de texte 409004">
              <a:hlinkClick r:id="" action="ppaction://hlinkshowjump?jump=nextslide"/>
            </p:cNvPr>
            <p:cNvSpPr txBox="1"/>
            <p:nvPr/>
          </p:nvSpPr>
          <p:spPr>
            <a:xfrm flipH="1">
              <a:off x="3283789" y="4032264"/>
              <a:ext cx="505904" cy="366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2</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5" name="Connecteur droit avec flèche 24"/>
            <p:cNvCxnSpPr/>
            <p:nvPr/>
          </p:nvCxnSpPr>
          <p:spPr>
            <a:xfrm>
              <a:off x="4398430" y="4327335"/>
              <a:ext cx="191403" cy="778988"/>
            </a:xfrm>
            <a:prstGeom prst="straightConnector1">
              <a:avLst/>
            </a:prstGeom>
            <a:noFill/>
            <a:ln w="22225" cap="flat" cmpd="sng" algn="ctr">
              <a:solidFill>
                <a:sysClr val="windowText" lastClr="000000"/>
              </a:solidFill>
              <a:prstDash val="solid"/>
              <a:miter lim="800000"/>
              <a:tailEnd type="triangle"/>
            </a:ln>
            <a:effectLst/>
          </p:spPr>
        </p:cxnSp>
        <p:sp>
          <p:nvSpPr>
            <p:cNvPr id="26" name="Zone de texte 409006"/>
            <p:cNvSpPr txBox="1"/>
            <p:nvPr/>
          </p:nvSpPr>
          <p:spPr>
            <a:xfrm flipH="1">
              <a:off x="4128214" y="4008658"/>
              <a:ext cx="505904" cy="366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3</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7" name="Connecteur droit avec flèche 26"/>
            <p:cNvCxnSpPr/>
            <p:nvPr/>
          </p:nvCxnSpPr>
          <p:spPr>
            <a:xfrm flipH="1" flipV="1">
              <a:off x="3610300" y="5472211"/>
              <a:ext cx="405324" cy="613748"/>
            </a:xfrm>
            <a:prstGeom prst="straightConnector1">
              <a:avLst/>
            </a:prstGeom>
            <a:noFill/>
            <a:ln w="22225" cap="flat" cmpd="sng" algn="ctr">
              <a:solidFill>
                <a:sysClr val="windowText" lastClr="000000"/>
              </a:solidFill>
              <a:prstDash val="solid"/>
              <a:miter lim="800000"/>
              <a:tailEnd type="triangle"/>
            </a:ln>
            <a:effectLst/>
          </p:spPr>
        </p:cxnSp>
        <p:sp>
          <p:nvSpPr>
            <p:cNvPr id="28" name="Zone de texte 409008"/>
            <p:cNvSpPr txBox="1"/>
            <p:nvPr/>
          </p:nvSpPr>
          <p:spPr>
            <a:xfrm flipH="1">
              <a:off x="3824221" y="6015142"/>
              <a:ext cx="505904" cy="366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4</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9" name="Connecteur droit avec flèche 28"/>
            <p:cNvCxnSpPr/>
            <p:nvPr/>
          </p:nvCxnSpPr>
          <p:spPr>
            <a:xfrm flipH="1" flipV="1">
              <a:off x="5580624" y="5590239"/>
              <a:ext cx="405324" cy="613748"/>
            </a:xfrm>
            <a:prstGeom prst="straightConnector1">
              <a:avLst/>
            </a:prstGeom>
            <a:noFill/>
            <a:ln w="22225" cap="flat" cmpd="sng" algn="ctr">
              <a:solidFill>
                <a:sysClr val="windowText" lastClr="000000"/>
              </a:solidFill>
              <a:prstDash val="solid"/>
              <a:miter lim="800000"/>
              <a:tailEnd type="triangle"/>
            </a:ln>
            <a:effectLst/>
          </p:spPr>
        </p:cxnSp>
        <p:sp>
          <p:nvSpPr>
            <p:cNvPr id="30" name="Zone de texte 409012"/>
            <p:cNvSpPr txBox="1"/>
            <p:nvPr/>
          </p:nvSpPr>
          <p:spPr>
            <a:xfrm flipH="1">
              <a:off x="5794545" y="6144973"/>
              <a:ext cx="505904" cy="366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5</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1" name="Connecteur droit avec flèche 30"/>
            <p:cNvCxnSpPr/>
            <p:nvPr/>
          </p:nvCxnSpPr>
          <p:spPr>
            <a:xfrm flipH="1">
              <a:off x="7427099" y="4539786"/>
              <a:ext cx="607986" cy="460311"/>
            </a:xfrm>
            <a:prstGeom prst="straightConnector1">
              <a:avLst/>
            </a:prstGeom>
            <a:noFill/>
            <a:ln w="22225" cap="flat" cmpd="sng" algn="ctr">
              <a:solidFill>
                <a:sysClr val="windowText" lastClr="000000"/>
              </a:solidFill>
              <a:prstDash val="solid"/>
              <a:miter lim="800000"/>
              <a:tailEnd type="triangle"/>
            </a:ln>
            <a:effectLst/>
          </p:spPr>
        </p:cxnSp>
        <p:sp>
          <p:nvSpPr>
            <p:cNvPr id="32" name="Zone de texte 409014"/>
            <p:cNvSpPr txBox="1"/>
            <p:nvPr/>
          </p:nvSpPr>
          <p:spPr>
            <a:xfrm flipH="1">
              <a:off x="7866199" y="4291926"/>
              <a:ext cx="505904" cy="366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6</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3" name="Connecteur droit avec flèche 32"/>
            <p:cNvCxnSpPr/>
            <p:nvPr/>
          </p:nvCxnSpPr>
          <p:spPr>
            <a:xfrm flipH="1" flipV="1">
              <a:off x="7280732" y="5094520"/>
              <a:ext cx="529173" cy="1050453"/>
            </a:xfrm>
            <a:prstGeom prst="straightConnector1">
              <a:avLst/>
            </a:prstGeom>
            <a:noFill/>
            <a:ln w="22225" cap="flat" cmpd="sng" algn="ctr">
              <a:solidFill>
                <a:sysClr val="windowText" lastClr="000000"/>
              </a:solidFill>
              <a:prstDash val="solid"/>
              <a:miter lim="800000"/>
              <a:tailEnd type="triangle"/>
            </a:ln>
            <a:effectLst/>
          </p:spPr>
        </p:cxnSp>
        <p:sp>
          <p:nvSpPr>
            <p:cNvPr id="34" name="Zone de texte 409016"/>
            <p:cNvSpPr txBox="1"/>
            <p:nvPr/>
          </p:nvSpPr>
          <p:spPr>
            <a:xfrm flipH="1">
              <a:off x="7618502" y="6097762"/>
              <a:ext cx="505904" cy="366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7</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5" name="Connecteur droit avec flèche 34"/>
            <p:cNvCxnSpPr/>
            <p:nvPr/>
          </p:nvCxnSpPr>
          <p:spPr>
            <a:xfrm>
              <a:off x="5434257" y="3926038"/>
              <a:ext cx="405324" cy="448508"/>
            </a:xfrm>
            <a:prstGeom prst="straightConnector1">
              <a:avLst/>
            </a:prstGeom>
            <a:noFill/>
            <a:ln w="22225" cap="flat" cmpd="sng" algn="ctr">
              <a:solidFill>
                <a:sysClr val="windowText" lastClr="000000"/>
              </a:solidFill>
              <a:prstDash val="solid"/>
              <a:miter lim="800000"/>
              <a:tailEnd type="triangle"/>
            </a:ln>
            <a:effectLst/>
          </p:spPr>
        </p:cxnSp>
        <p:cxnSp>
          <p:nvCxnSpPr>
            <p:cNvPr id="36" name="Connecteur droit avec flèche 35"/>
            <p:cNvCxnSpPr/>
            <p:nvPr/>
          </p:nvCxnSpPr>
          <p:spPr>
            <a:xfrm flipH="1">
              <a:off x="7562207" y="3878827"/>
              <a:ext cx="607986" cy="460311"/>
            </a:xfrm>
            <a:prstGeom prst="straightConnector1">
              <a:avLst/>
            </a:prstGeom>
            <a:noFill/>
            <a:ln w="22225" cap="flat" cmpd="sng" algn="ctr">
              <a:solidFill>
                <a:sysClr val="windowText" lastClr="000000"/>
              </a:solidFill>
              <a:prstDash val="solid"/>
              <a:miter lim="800000"/>
              <a:tailEnd type="triangle"/>
            </a:ln>
            <a:effectLst/>
          </p:spPr>
        </p:cxnSp>
        <p:cxnSp>
          <p:nvCxnSpPr>
            <p:cNvPr id="37" name="Connecteur droit avec flèche 36"/>
            <p:cNvCxnSpPr/>
            <p:nvPr/>
          </p:nvCxnSpPr>
          <p:spPr>
            <a:xfrm flipH="1">
              <a:off x="7573466" y="3713587"/>
              <a:ext cx="157626" cy="472114"/>
            </a:xfrm>
            <a:prstGeom prst="straightConnector1">
              <a:avLst/>
            </a:prstGeom>
            <a:noFill/>
            <a:ln w="22225" cap="flat" cmpd="sng" algn="ctr">
              <a:solidFill>
                <a:sysClr val="windowText" lastClr="000000"/>
              </a:solidFill>
              <a:prstDash val="solid"/>
              <a:miter lim="800000"/>
              <a:tailEnd type="triangle"/>
            </a:ln>
            <a:effectLst/>
          </p:spPr>
        </p:cxnSp>
        <p:sp>
          <p:nvSpPr>
            <p:cNvPr id="38" name="Zone de texte 409020"/>
            <p:cNvSpPr txBox="1"/>
            <p:nvPr/>
          </p:nvSpPr>
          <p:spPr>
            <a:xfrm flipH="1">
              <a:off x="8012566" y="3642770"/>
              <a:ext cx="505904" cy="366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8</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Zone de texte 409021"/>
            <p:cNvSpPr txBox="1"/>
            <p:nvPr/>
          </p:nvSpPr>
          <p:spPr>
            <a:xfrm flipH="1">
              <a:off x="7528430" y="3418516"/>
              <a:ext cx="505904" cy="366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9</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Zone de texte 409022"/>
            <p:cNvSpPr txBox="1"/>
            <p:nvPr/>
          </p:nvSpPr>
          <p:spPr>
            <a:xfrm flipH="1">
              <a:off x="5107746" y="3642770"/>
              <a:ext cx="505904" cy="366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10</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 name="Image 3" descr="Inscriptions à l&amp;#39;examen du BIMer et du CAEIMER session 2022 - éduscol STI">
            <a:extLst>
              <a:ext uri="{FF2B5EF4-FFF2-40B4-BE49-F238E27FC236}">
                <a16:creationId xmlns:a16="http://schemas.microsoft.com/office/drawing/2014/main" id="{59867ED7-CBCD-8A4F-3223-E5CD90A72250}"/>
              </a:ext>
            </a:extLst>
          </p:cNvPr>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1471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15" name="Rectangle 14"/>
          <p:cNvSpPr/>
          <p:nvPr/>
        </p:nvSpPr>
        <p:spPr>
          <a:xfrm>
            <a:off x="9033004" y="597755"/>
            <a:ext cx="2728632" cy="584775"/>
          </a:xfrm>
          <a:prstGeom prst="rect">
            <a:avLst/>
          </a:prstGeom>
        </p:spPr>
        <p:txBody>
          <a:bodyPr wrap="none">
            <a:spAutoFit/>
          </a:bodyPr>
          <a:lstStyle/>
          <a:p>
            <a:r>
              <a:rPr lang="fr-FR" sz="1600"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7. </a:t>
            </a:r>
            <a:r>
              <a:rPr lang="fr-FR" sz="1600" u="sng"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Les espaces des navires </a:t>
            </a:r>
          </a:p>
          <a:p>
            <a:r>
              <a:rPr lang="fr-FR" sz="1600"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militaires.</a:t>
            </a:r>
            <a:endParaRPr lang="fr-FR"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descr="http://jdesailloudroseren.free.fr/les-BPC/le-dixmude/DSC02505.jpg"/>
          <p:cNvPicPr>
            <a:picLocks noChangeAspect="1" noChangeArrowheads="1"/>
          </p:cNvPicPr>
          <p:nvPr/>
        </p:nvPicPr>
        <p:blipFill rotWithShape="1">
          <a:blip r:embed="rId2">
            <a:extLst>
              <a:ext uri="{28A0092B-C50C-407E-A947-70E740481C1C}">
                <a14:useLocalDpi xmlns:a14="http://schemas.microsoft.com/office/drawing/2010/main" val="0"/>
              </a:ext>
            </a:extLst>
          </a:blip>
          <a:srcRect t="11537"/>
          <a:stretch/>
        </p:blipFill>
        <p:spPr bwMode="auto">
          <a:xfrm>
            <a:off x="159059" y="1590031"/>
            <a:ext cx="3200400" cy="37748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2286" y="5460047"/>
            <a:ext cx="3267173" cy="694036"/>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1. </a:t>
            </a:r>
            <a:r>
              <a:rPr lang="fr-FR" sz="1600" u="sng" dirty="0">
                <a:latin typeface="Arial" panose="020B0604020202020204" pitchFamily="34" charset="0"/>
                <a:ea typeface="Calibri" panose="020F0502020204030204" pitchFamily="34" charset="0"/>
                <a:cs typeface="Times New Roman" panose="02020603050405020304" pitchFamily="18" charset="0"/>
              </a:rPr>
              <a:t>Pont d’envol :</a:t>
            </a:r>
            <a:r>
              <a:rPr lang="fr-FR" sz="1600" dirty="0">
                <a:latin typeface="Arial" panose="020B0604020202020204" pitchFamily="34" charset="0"/>
                <a:ea typeface="Calibri" panose="020F0502020204030204" pitchFamily="34" charset="0"/>
                <a:cs typeface="Times New Roman" panose="02020603050405020304" pitchFamily="18" charset="0"/>
              </a:rPr>
              <a:t> Il permet la mise en œuvre des hélicoptères</a:t>
            </a:r>
            <a:r>
              <a:rPr lang="fr-FR" dirty="0">
                <a:latin typeface="Arial" panose="020B0604020202020204" pitchFamily="34" charset="0"/>
                <a:ea typeface="Calibri" panose="020F0502020204030204" pitchFamily="34" charset="0"/>
                <a:cs typeface="Times New Roman" panose="02020603050405020304" pitchFamily="18" charset="0"/>
              </a:rPr>
              <a: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 name="Groupe 2"/>
          <p:cNvGrpSpPr/>
          <p:nvPr/>
        </p:nvGrpSpPr>
        <p:grpSpPr>
          <a:xfrm>
            <a:off x="5248569" y="1174341"/>
            <a:ext cx="6127385" cy="1980847"/>
            <a:chOff x="4141820" y="1580605"/>
            <a:chExt cx="8050180" cy="2584471"/>
          </a:xfrm>
        </p:grpSpPr>
        <p:pic>
          <p:nvPicPr>
            <p:cNvPr id="17" name="Image 16"/>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9616" b="1"/>
            <a:stretch/>
          </p:blipFill>
          <p:spPr>
            <a:xfrm>
              <a:off x="4141820" y="1580605"/>
              <a:ext cx="8050180" cy="2584471"/>
            </a:xfrm>
            <a:prstGeom prst="rect">
              <a:avLst/>
            </a:prstGeom>
          </p:spPr>
        </p:pic>
        <p:cxnSp>
          <p:nvCxnSpPr>
            <p:cNvPr id="25" name="Connecteur droit avec flèche 24"/>
            <p:cNvCxnSpPr/>
            <p:nvPr/>
          </p:nvCxnSpPr>
          <p:spPr>
            <a:xfrm flipH="1">
              <a:off x="6595163" y="2383499"/>
              <a:ext cx="91380" cy="989908"/>
            </a:xfrm>
            <a:prstGeom prst="straightConnector1">
              <a:avLst/>
            </a:prstGeom>
            <a:noFill/>
            <a:ln w="22225" cap="flat" cmpd="sng" algn="ctr">
              <a:solidFill>
                <a:sysClr val="windowText" lastClr="000000"/>
              </a:solidFill>
              <a:prstDash val="solid"/>
              <a:miter lim="800000"/>
              <a:tailEnd type="triangle"/>
            </a:ln>
            <a:effectLst/>
          </p:spPr>
        </p:cxnSp>
        <p:sp>
          <p:nvSpPr>
            <p:cNvPr id="26" name="Zone de texte 409006">
              <a:hlinkClick r:id="" action="ppaction://hlinkshowjump?jump=nextslide"/>
            </p:cNvPr>
            <p:cNvSpPr txBox="1"/>
            <p:nvPr/>
          </p:nvSpPr>
          <p:spPr>
            <a:xfrm flipH="1">
              <a:off x="6448829" y="1976925"/>
              <a:ext cx="505904" cy="366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3</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7" name="Connecteur droit avec flèche 26"/>
            <p:cNvCxnSpPr/>
            <p:nvPr/>
          </p:nvCxnSpPr>
          <p:spPr>
            <a:xfrm flipH="1">
              <a:off x="6751624" y="2446027"/>
              <a:ext cx="507279" cy="1281561"/>
            </a:xfrm>
            <a:prstGeom prst="straightConnector1">
              <a:avLst/>
            </a:prstGeom>
            <a:noFill/>
            <a:ln w="22225" cap="flat" cmpd="sng" algn="ctr">
              <a:solidFill>
                <a:sysClr val="windowText" lastClr="000000"/>
              </a:solidFill>
              <a:prstDash val="solid"/>
              <a:miter lim="800000"/>
              <a:tailEnd type="triangle"/>
            </a:ln>
            <a:effectLst/>
          </p:spPr>
        </p:cxnSp>
        <p:sp>
          <p:nvSpPr>
            <p:cNvPr id="28" name="Zone de texte 409008">
              <a:hlinkClick r:id="" action="ppaction://hlinkshowjump?jump=nextslide"/>
            </p:cNvPr>
            <p:cNvSpPr txBox="1"/>
            <p:nvPr/>
          </p:nvSpPr>
          <p:spPr>
            <a:xfrm flipH="1">
              <a:off x="7067375" y="2069487"/>
              <a:ext cx="505904" cy="43471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4</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1" name="Connecteur droit avec flèche 30"/>
            <p:cNvCxnSpPr/>
            <p:nvPr/>
          </p:nvCxnSpPr>
          <p:spPr>
            <a:xfrm>
              <a:off x="5661973" y="2383499"/>
              <a:ext cx="186837" cy="740720"/>
            </a:xfrm>
            <a:prstGeom prst="straightConnector1">
              <a:avLst/>
            </a:prstGeom>
            <a:noFill/>
            <a:ln w="22225" cap="flat" cmpd="sng" algn="ctr">
              <a:solidFill>
                <a:sysClr val="windowText" lastClr="000000"/>
              </a:solidFill>
              <a:prstDash val="solid"/>
              <a:miter lim="800000"/>
              <a:tailEnd type="triangle"/>
            </a:ln>
            <a:effectLst/>
          </p:spPr>
        </p:cxnSp>
        <p:sp>
          <p:nvSpPr>
            <p:cNvPr id="32" name="Zone de texte 409014"/>
            <p:cNvSpPr txBox="1"/>
            <p:nvPr/>
          </p:nvSpPr>
          <p:spPr>
            <a:xfrm flipH="1">
              <a:off x="5368715" y="2002784"/>
              <a:ext cx="505904" cy="366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2</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6" name="Connecteur droit avec flèche 35"/>
            <p:cNvCxnSpPr/>
            <p:nvPr/>
          </p:nvCxnSpPr>
          <p:spPr>
            <a:xfrm flipH="1">
              <a:off x="11778266" y="2437183"/>
              <a:ext cx="131884" cy="480958"/>
            </a:xfrm>
            <a:prstGeom prst="straightConnector1">
              <a:avLst/>
            </a:prstGeom>
            <a:noFill/>
            <a:ln w="22225" cap="flat" cmpd="sng" algn="ctr">
              <a:solidFill>
                <a:sysClr val="windowText" lastClr="000000"/>
              </a:solidFill>
              <a:prstDash val="solid"/>
              <a:miter lim="800000"/>
              <a:tailEnd type="triangle"/>
            </a:ln>
            <a:effectLst/>
          </p:spPr>
        </p:cxnSp>
        <p:cxnSp>
          <p:nvCxnSpPr>
            <p:cNvPr id="37" name="Connecteur droit avec flèche 36"/>
            <p:cNvCxnSpPr/>
            <p:nvPr/>
          </p:nvCxnSpPr>
          <p:spPr>
            <a:xfrm>
              <a:off x="5054174" y="2446027"/>
              <a:ext cx="112216" cy="472114"/>
            </a:xfrm>
            <a:prstGeom prst="straightConnector1">
              <a:avLst/>
            </a:prstGeom>
            <a:noFill/>
            <a:ln w="22225" cap="flat" cmpd="sng" algn="ctr">
              <a:solidFill>
                <a:sysClr val="windowText" lastClr="000000"/>
              </a:solidFill>
              <a:prstDash val="solid"/>
              <a:miter lim="800000"/>
              <a:tailEnd type="triangle"/>
            </a:ln>
            <a:effectLst/>
          </p:spPr>
        </p:cxnSp>
        <p:sp>
          <p:nvSpPr>
            <p:cNvPr id="38" name="Zone de texte 409020"/>
            <p:cNvSpPr txBox="1"/>
            <p:nvPr/>
          </p:nvSpPr>
          <p:spPr>
            <a:xfrm flipH="1">
              <a:off x="11657198" y="2031420"/>
              <a:ext cx="505904" cy="366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1</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Zone de texte 409022"/>
            <p:cNvSpPr txBox="1"/>
            <p:nvPr/>
          </p:nvSpPr>
          <p:spPr>
            <a:xfrm flipH="1">
              <a:off x="4642844" y="2022536"/>
              <a:ext cx="698059" cy="3658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6" name="Image 5"/>
          <p:cNvPicPr>
            <a:picLocks noChangeAspect="1"/>
          </p:cNvPicPr>
          <p:nvPr/>
        </p:nvPicPr>
        <p:blipFill>
          <a:blip r:embed="rId4"/>
          <a:stretch>
            <a:fillRect/>
          </a:stretch>
        </p:blipFill>
        <p:spPr>
          <a:xfrm>
            <a:off x="3589788" y="3428815"/>
            <a:ext cx="5045232" cy="3322858"/>
          </a:xfrm>
          <a:prstGeom prst="rect">
            <a:avLst/>
          </a:prstGeom>
        </p:spPr>
      </p:pic>
      <p:sp>
        <p:nvSpPr>
          <p:cNvPr id="7" name="Rectangle 6"/>
          <p:cNvSpPr/>
          <p:nvPr/>
        </p:nvSpPr>
        <p:spPr>
          <a:xfrm>
            <a:off x="8623387" y="4613355"/>
            <a:ext cx="3445985" cy="941796"/>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2. </a:t>
            </a:r>
            <a:r>
              <a:rPr lang="fr-FR" sz="1600" u="sng" dirty="0">
                <a:latin typeface="Arial" panose="020B0604020202020204" pitchFamily="34" charset="0"/>
                <a:ea typeface="Calibri" panose="020F0502020204030204" pitchFamily="34" charset="0"/>
                <a:cs typeface="Times New Roman" panose="02020603050405020304" pitchFamily="18" charset="0"/>
              </a:rPr>
              <a:t>Hangar à hélicoptères :</a:t>
            </a:r>
            <a:r>
              <a:rPr lang="fr-FR" sz="1600" dirty="0">
                <a:latin typeface="Arial" panose="020B0604020202020204" pitchFamily="34" charset="0"/>
                <a:ea typeface="Calibri" panose="020F0502020204030204" pitchFamily="34" charset="0"/>
                <a:cs typeface="Times New Roman" panose="02020603050405020304" pitchFamily="18" charset="0"/>
              </a:rPr>
              <a:t> Il permet le stockage et l’entretien des hélicoptères.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 3" descr="Inscriptions à l&amp;#39;examen du BIMer et du CAEIMER session 2022 - éduscol STI">
            <a:extLst>
              <a:ext uri="{FF2B5EF4-FFF2-40B4-BE49-F238E27FC236}">
                <a16:creationId xmlns:a16="http://schemas.microsoft.com/office/drawing/2014/main" id="{29C1442D-1262-D35B-DD02-485BD49E159F}"/>
              </a:ext>
            </a:extLst>
          </p:cNvPr>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6384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17" name="Rectangle 16"/>
          <p:cNvSpPr/>
          <p:nvPr/>
        </p:nvSpPr>
        <p:spPr>
          <a:xfrm>
            <a:off x="9033004" y="597755"/>
            <a:ext cx="2728632" cy="584775"/>
          </a:xfrm>
          <a:prstGeom prst="rect">
            <a:avLst/>
          </a:prstGeom>
        </p:spPr>
        <p:txBody>
          <a:bodyPr wrap="none">
            <a:spAutoFit/>
          </a:bodyPr>
          <a:lstStyle/>
          <a:p>
            <a:r>
              <a:rPr lang="fr-FR" sz="1600"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7. </a:t>
            </a:r>
            <a:r>
              <a:rPr lang="fr-FR" sz="1600" u="sng"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Les espaces des navires </a:t>
            </a:r>
          </a:p>
          <a:p>
            <a:r>
              <a:rPr lang="fr-FR" sz="1600"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militaires.</a:t>
            </a:r>
            <a:endParaRPr lang="fr-FR"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4" name="Picture 2" descr="http://jdesailloudroseren.free.fr/les-BPC/le-dixmude/radier-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1807" y="3318037"/>
            <a:ext cx="3239234" cy="2429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8157" y="4856663"/>
            <a:ext cx="4614656" cy="1224951"/>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3. </a:t>
            </a:r>
            <a:r>
              <a:rPr lang="fr-FR" sz="1600" u="sng" dirty="0">
                <a:latin typeface="Arial" panose="020B0604020202020204" pitchFamily="34" charset="0"/>
                <a:ea typeface="Calibri" panose="020F0502020204030204" pitchFamily="34" charset="0"/>
                <a:cs typeface="Times New Roman" panose="02020603050405020304" pitchFamily="18" charset="0"/>
              </a:rPr>
              <a:t>Hangar à véhicules :</a:t>
            </a:r>
            <a:r>
              <a:rPr lang="fr-FR" sz="1600" dirty="0">
                <a:latin typeface="Arial" panose="020B0604020202020204" pitchFamily="34" charset="0"/>
                <a:ea typeface="Calibri" panose="020F0502020204030204" pitchFamily="34" charset="0"/>
                <a:cs typeface="Times New Roman" panose="02020603050405020304" pitchFamily="18" charset="0"/>
              </a:rPr>
              <a:t> il permet le stockage et l’entretien des véhicules, il est constitué de rampes qui permettent leur déplacement entre les ponts et les chalands.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 5"/>
          <p:cNvPicPr>
            <a:picLocks noChangeAspect="1"/>
          </p:cNvPicPr>
          <p:nvPr/>
        </p:nvPicPr>
        <p:blipFill>
          <a:blip r:embed="rId3"/>
          <a:stretch>
            <a:fillRect/>
          </a:stretch>
        </p:blipFill>
        <p:spPr>
          <a:xfrm>
            <a:off x="137155" y="1785250"/>
            <a:ext cx="4553406" cy="2993217"/>
          </a:xfrm>
          <a:prstGeom prst="rect">
            <a:avLst/>
          </a:prstGeom>
        </p:spPr>
      </p:pic>
      <p:pic>
        <p:nvPicPr>
          <p:cNvPr id="7" name="Image 6"/>
          <p:cNvPicPr>
            <a:picLocks noChangeAspect="1"/>
          </p:cNvPicPr>
          <p:nvPr/>
        </p:nvPicPr>
        <p:blipFill>
          <a:blip r:embed="rId4"/>
          <a:stretch>
            <a:fillRect/>
          </a:stretch>
        </p:blipFill>
        <p:spPr>
          <a:xfrm>
            <a:off x="8119209" y="3300833"/>
            <a:ext cx="3949803" cy="2431139"/>
          </a:xfrm>
          <a:prstGeom prst="rect">
            <a:avLst/>
          </a:prstGeom>
        </p:spPr>
      </p:pic>
      <p:sp>
        <p:nvSpPr>
          <p:cNvPr id="8" name="Rectangle 7"/>
          <p:cNvSpPr/>
          <p:nvPr/>
        </p:nvSpPr>
        <p:spPr>
          <a:xfrm>
            <a:off x="4827186" y="5827201"/>
            <a:ext cx="7364814" cy="658642"/>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4. </a:t>
            </a:r>
            <a:r>
              <a:rPr lang="fr-FR" sz="1600" u="sng" dirty="0">
                <a:latin typeface="Arial" panose="020B0604020202020204" pitchFamily="34" charset="0"/>
                <a:ea typeface="Calibri" panose="020F0502020204030204" pitchFamily="34" charset="0"/>
                <a:cs typeface="Times New Roman" panose="02020603050405020304" pitchFamily="18" charset="0"/>
              </a:rPr>
              <a:t>Radier :</a:t>
            </a:r>
            <a:r>
              <a:rPr lang="fr-FR" sz="1600" dirty="0">
                <a:latin typeface="Arial" panose="020B0604020202020204" pitchFamily="34" charset="0"/>
                <a:ea typeface="Calibri" panose="020F0502020204030204" pitchFamily="34" charset="0"/>
                <a:cs typeface="Times New Roman" panose="02020603050405020304" pitchFamily="18" charset="0"/>
              </a:rPr>
              <a:t> C’est bassin intérieur immergeable qui permet le débarquement des chalands.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90" name="Groupe 89"/>
          <p:cNvGrpSpPr/>
          <p:nvPr/>
        </p:nvGrpSpPr>
        <p:grpSpPr>
          <a:xfrm>
            <a:off x="5085358" y="1083552"/>
            <a:ext cx="6725023" cy="2050360"/>
            <a:chOff x="5147081" y="1182530"/>
            <a:chExt cx="6725023" cy="2050360"/>
          </a:xfrm>
        </p:grpSpPr>
        <p:pic>
          <p:nvPicPr>
            <p:cNvPr id="64" name="Image 63"/>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7171"/>
            <a:stretch/>
          </p:blipFill>
          <p:spPr>
            <a:xfrm>
              <a:off x="5147081" y="1182530"/>
              <a:ext cx="6725023" cy="2050360"/>
            </a:xfrm>
            <a:prstGeom prst="rect">
              <a:avLst/>
            </a:prstGeom>
          </p:spPr>
        </p:pic>
        <p:cxnSp>
          <p:nvCxnSpPr>
            <p:cNvPr id="71" name="Connecteur droit avec flèche 70"/>
            <p:cNvCxnSpPr/>
            <p:nvPr/>
          </p:nvCxnSpPr>
          <p:spPr>
            <a:xfrm>
              <a:off x="6350370" y="2007603"/>
              <a:ext cx="159896" cy="601725"/>
            </a:xfrm>
            <a:prstGeom prst="straightConnector1">
              <a:avLst/>
            </a:prstGeom>
            <a:noFill/>
            <a:ln w="22225" cap="flat" cmpd="sng" algn="ctr">
              <a:solidFill>
                <a:sysClr val="windowText" lastClr="000000"/>
              </a:solidFill>
              <a:prstDash val="solid"/>
              <a:miter lim="800000"/>
              <a:tailEnd type="triangle"/>
            </a:ln>
            <a:effectLst/>
          </p:spPr>
        </p:cxnSp>
        <p:sp>
          <p:nvSpPr>
            <p:cNvPr id="72" name="Zone de texte 409006"/>
            <p:cNvSpPr txBox="1"/>
            <p:nvPr/>
          </p:nvSpPr>
          <p:spPr>
            <a:xfrm flipH="1">
              <a:off x="6087640" y="1697430"/>
              <a:ext cx="422626" cy="28323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3</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73" name="Connecteur droit avec flèche 72"/>
            <p:cNvCxnSpPr/>
            <p:nvPr/>
          </p:nvCxnSpPr>
          <p:spPr>
            <a:xfrm>
              <a:off x="6787506" y="1885437"/>
              <a:ext cx="215926" cy="945588"/>
            </a:xfrm>
            <a:prstGeom prst="straightConnector1">
              <a:avLst/>
            </a:prstGeom>
            <a:noFill/>
            <a:ln w="22225" cap="flat" cmpd="sng" algn="ctr">
              <a:solidFill>
                <a:sysClr val="windowText" lastClr="000000"/>
              </a:solidFill>
              <a:prstDash val="solid"/>
              <a:miter lim="800000"/>
              <a:tailEnd type="triangle"/>
            </a:ln>
            <a:effectLst/>
          </p:spPr>
        </p:cxnSp>
        <p:sp>
          <p:nvSpPr>
            <p:cNvPr id="74" name="Zone de texte 409008"/>
            <p:cNvSpPr txBox="1"/>
            <p:nvPr/>
          </p:nvSpPr>
          <p:spPr>
            <a:xfrm flipH="1">
              <a:off x="6567973" y="1589344"/>
              <a:ext cx="422626" cy="28323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4</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75" name="Connecteur droit avec flèche 74"/>
            <p:cNvCxnSpPr/>
            <p:nvPr/>
          </p:nvCxnSpPr>
          <p:spPr>
            <a:xfrm>
              <a:off x="7855175" y="1866058"/>
              <a:ext cx="218855" cy="1119269"/>
            </a:xfrm>
            <a:prstGeom prst="straightConnector1">
              <a:avLst/>
            </a:prstGeom>
            <a:noFill/>
            <a:ln w="22225" cap="flat" cmpd="sng" algn="ctr">
              <a:solidFill>
                <a:sysClr val="windowText" lastClr="000000"/>
              </a:solidFill>
              <a:prstDash val="solid"/>
              <a:miter lim="800000"/>
              <a:tailEnd type="triangle"/>
            </a:ln>
            <a:effectLst/>
          </p:spPr>
        </p:cxnSp>
        <p:sp>
          <p:nvSpPr>
            <p:cNvPr id="76" name="Zone de texte 409012">
              <a:hlinkClick r:id="" action="ppaction://hlinkshowjump?jump=nextslide"/>
            </p:cNvPr>
            <p:cNvSpPr txBox="1"/>
            <p:nvPr/>
          </p:nvSpPr>
          <p:spPr>
            <a:xfrm flipH="1">
              <a:off x="7606977" y="1535437"/>
              <a:ext cx="422626" cy="28323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5</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77" name="Connecteur droit avec flèche 76"/>
            <p:cNvCxnSpPr/>
            <p:nvPr/>
          </p:nvCxnSpPr>
          <p:spPr>
            <a:xfrm flipH="1">
              <a:off x="9389463" y="1839048"/>
              <a:ext cx="824002" cy="640583"/>
            </a:xfrm>
            <a:prstGeom prst="straightConnector1">
              <a:avLst/>
            </a:prstGeom>
            <a:noFill/>
            <a:ln w="22225" cap="flat" cmpd="sng" algn="ctr">
              <a:solidFill>
                <a:sysClr val="windowText" lastClr="000000"/>
              </a:solidFill>
              <a:prstDash val="solid"/>
              <a:miter lim="800000"/>
              <a:tailEnd type="triangle"/>
            </a:ln>
            <a:effectLst/>
          </p:spPr>
        </p:cxnSp>
        <p:sp>
          <p:nvSpPr>
            <p:cNvPr id="78" name="Zone de texte 409014">
              <a:hlinkClick r:id="" action="ppaction://hlinkshowjump?jump=nextslide"/>
            </p:cNvPr>
            <p:cNvSpPr txBox="1"/>
            <p:nvPr/>
          </p:nvSpPr>
          <p:spPr>
            <a:xfrm flipH="1">
              <a:off x="10091538" y="1602201"/>
              <a:ext cx="422626" cy="28323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6</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79" name="Connecteur droit avec flèche 78"/>
            <p:cNvCxnSpPr/>
            <p:nvPr/>
          </p:nvCxnSpPr>
          <p:spPr>
            <a:xfrm flipH="1">
              <a:off x="9597610" y="2063145"/>
              <a:ext cx="1894113" cy="504962"/>
            </a:xfrm>
            <a:prstGeom prst="straightConnector1">
              <a:avLst/>
            </a:prstGeom>
            <a:noFill/>
            <a:ln w="22225" cap="flat" cmpd="sng" algn="ctr">
              <a:solidFill>
                <a:sysClr val="windowText" lastClr="000000"/>
              </a:solidFill>
              <a:prstDash val="solid"/>
              <a:miter lim="800000"/>
              <a:tailEnd type="triangle"/>
            </a:ln>
            <a:effectLst/>
          </p:spPr>
        </p:cxnSp>
        <p:sp>
          <p:nvSpPr>
            <p:cNvPr id="80" name="Zone de texte 409016">
              <a:hlinkClick r:id="" action="ppaction://hlinkshowjump?jump=nextslide"/>
            </p:cNvPr>
            <p:cNvSpPr txBox="1"/>
            <p:nvPr/>
          </p:nvSpPr>
          <p:spPr>
            <a:xfrm flipH="1">
              <a:off x="11410392" y="1853853"/>
              <a:ext cx="422626" cy="28323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7</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2" name="Image 1" descr="Inscriptions à l&amp;#39;examen du BIMer et du CAEIMER session 2022 - éduscol STI">
            <a:extLst>
              <a:ext uri="{FF2B5EF4-FFF2-40B4-BE49-F238E27FC236}">
                <a16:creationId xmlns:a16="http://schemas.microsoft.com/office/drawing/2014/main" id="{655E3088-09A5-4C29-9F46-B05EAA7B8B60}"/>
              </a:ext>
            </a:extLst>
          </p:cNvPr>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0032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grpSp>
        <p:nvGrpSpPr>
          <p:cNvPr id="12" name="Groupe 11"/>
          <p:cNvGrpSpPr/>
          <p:nvPr/>
        </p:nvGrpSpPr>
        <p:grpSpPr>
          <a:xfrm>
            <a:off x="4746678" y="1568766"/>
            <a:ext cx="6521207" cy="1946787"/>
            <a:chOff x="0" y="0"/>
            <a:chExt cx="4391025" cy="1365885"/>
          </a:xfrm>
        </p:grpSpPr>
        <p:pic>
          <p:nvPicPr>
            <p:cNvPr id="13" name="Image 12" descr="Bateau 3d : images, photos et images vectorielles de stock | Shutterstock"/>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5714" b="29643"/>
            <a:stretch/>
          </p:blipFill>
          <p:spPr bwMode="auto">
            <a:xfrm flipH="1">
              <a:off x="0" y="0"/>
              <a:ext cx="4391025" cy="1365885"/>
            </a:xfrm>
            <a:prstGeom prst="rect">
              <a:avLst/>
            </a:prstGeom>
            <a:noFill/>
            <a:ln>
              <a:noFill/>
            </a:ln>
            <a:extLst>
              <a:ext uri="{53640926-AAD7-44D8-BBD7-CCE9431645EC}">
                <a14:shadowObscured xmlns:a14="http://schemas.microsoft.com/office/drawing/2010/main"/>
              </a:ext>
            </a:extLst>
          </p:spPr>
        </p:pic>
        <p:sp>
          <p:nvSpPr>
            <p:cNvPr id="14" name="Ellipse 13"/>
            <p:cNvSpPr/>
            <p:nvPr/>
          </p:nvSpPr>
          <p:spPr>
            <a:xfrm>
              <a:off x="590550" y="1009650"/>
              <a:ext cx="866775" cy="161925"/>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15" name="Connecteur droit avec flèche 14"/>
            <p:cNvCxnSpPr/>
            <p:nvPr/>
          </p:nvCxnSpPr>
          <p:spPr>
            <a:xfrm>
              <a:off x="1790700" y="304800"/>
              <a:ext cx="76200" cy="241935"/>
            </a:xfrm>
            <a:prstGeom prst="straightConnector1">
              <a:avLst/>
            </a:prstGeom>
            <a:noFill/>
            <a:ln w="22225" cap="flat" cmpd="sng" algn="ctr">
              <a:solidFill>
                <a:sysClr val="windowText" lastClr="000000"/>
              </a:solidFill>
              <a:prstDash val="solid"/>
              <a:miter lim="800000"/>
              <a:tailEnd type="triangle"/>
            </a:ln>
            <a:effectLst/>
          </p:spPr>
        </p:cxnSp>
        <p:cxnSp>
          <p:nvCxnSpPr>
            <p:cNvPr id="16" name="Connecteur droit avec flèche 15"/>
            <p:cNvCxnSpPr/>
            <p:nvPr/>
          </p:nvCxnSpPr>
          <p:spPr>
            <a:xfrm>
              <a:off x="247650" y="619125"/>
              <a:ext cx="314325" cy="461010"/>
            </a:xfrm>
            <a:prstGeom prst="straightConnector1">
              <a:avLst/>
            </a:prstGeom>
            <a:noFill/>
            <a:ln w="22225" cap="flat" cmpd="sng" algn="ctr">
              <a:solidFill>
                <a:sysClr val="windowText" lastClr="000000"/>
              </a:solidFill>
              <a:prstDash val="solid"/>
              <a:miter lim="800000"/>
              <a:tailEnd type="triangle"/>
            </a:ln>
            <a:effectLst/>
          </p:spPr>
        </p:cxnSp>
        <p:sp>
          <p:nvSpPr>
            <p:cNvPr id="17" name="Ellipse 16"/>
            <p:cNvSpPr/>
            <p:nvPr/>
          </p:nvSpPr>
          <p:spPr>
            <a:xfrm>
              <a:off x="466725" y="552450"/>
              <a:ext cx="3124200" cy="428625"/>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8" name="Ellipse 17"/>
            <p:cNvSpPr/>
            <p:nvPr/>
          </p:nvSpPr>
          <p:spPr>
            <a:xfrm>
              <a:off x="2971800" y="419100"/>
              <a:ext cx="571500" cy="161925"/>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9" name="Zone de texte 408786"/>
            <p:cNvSpPr txBox="1"/>
            <p:nvPr/>
          </p:nvSpPr>
          <p:spPr>
            <a:xfrm>
              <a:off x="1638300" y="57150"/>
              <a:ext cx="271145" cy="2520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200">
                  <a:effectLst/>
                  <a:latin typeface="Arial" panose="020B0604020202020204" pitchFamily="34" charset="0"/>
                  <a:ea typeface="Calibri" panose="020F0502020204030204" pitchFamily="34" charset="0"/>
                  <a:cs typeface="Times New Roman" panose="02020603050405020304" pitchFamily="18" charset="0"/>
                </a:rPr>
                <a:t>3</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Zone de texte 408787"/>
            <p:cNvSpPr txBox="1"/>
            <p:nvPr/>
          </p:nvSpPr>
          <p:spPr>
            <a:xfrm>
              <a:off x="57150" y="361950"/>
              <a:ext cx="271289" cy="25241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200">
                  <a:effectLst/>
                  <a:latin typeface="Arial" panose="020B0604020202020204" pitchFamily="34" charset="0"/>
                  <a:ea typeface="Calibri" panose="020F0502020204030204" pitchFamily="34" charset="0"/>
                  <a:cs typeface="Times New Roman" panose="02020603050405020304" pitchFamily="18" charset="0"/>
                </a:rPr>
                <a:t>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Zone de texte 408788"/>
            <p:cNvSpPr txBox="1"/>
            <p:nvPr/>
          </p:nvSpPr>
          <p:spPr>
            <a:xfrm>
              <a:off x="3571875" y="85725"/>
              <a:ext cx="271145" cy="29019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200">
                  <a:effectLst/>
                  <a:latin typeface="Arial" panose="020B0604020202020204" pitchFamily="34" charset="0"/>
                  <a:ea typeface="Calibri" panose="020F0502020204030204" pitchFamily="34" charset="0"/>
                  <a:cs typeface="Times New Roman" panose="02020603050405020304" pitchFamily="18" charset="0"/>
                </a:rPr>
                <a:t>2</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8" name="Groupe 7"/>
          <p:cNvGrpSpPr/>
          <p:nvPr/>
        </p:nvGrpSpPr>
        <p:grpSpPr>
          <a:xfrm>
            <a:off x="890907" y="3044935"/>
            <a:ext cx="9317679" cy="3362557"/>
            <a:chOff x="3153642" y="2783257"/>
            <a:chExt cx="9317679" cy="3362557"/>
          </a:xfrm>
        </p:grpSpPr>
        <p:pic>
          <p:nvPicPr>
            <p:cNvPr id="35" name="Image 34" descr="Interesting Ship - The &amp;amp;#39;Green Dolphin&amp;amp;#39; Bulk Carrier Concept"/>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6874" y="2783257"/>
              <a:ext cx="8424447" cy="3362557"/>
            </a:xfrm>
            <a:prstGeom prst="rect">
              <a:avLst/>
            </a:prstGeom>
            <a:noFill/>
            <a:ln>
              <a:noFill/>
            </a:ln>
          </p:spPr>
        </p:pic>
        <p:cxnSp>
          <p:nvCxnSpPr>
            <p:cNvPr id="24" name="Connecteur droit avec flèche 23"/>
            <p:cNvCxnSpPr/>
            <p:nvPr/>
          </p:nvCxnSpPr>
          <p:spPr>
            <a:xfrm flipH="1">
              <a:off x="5787658" y="3434888"/>
              <a:ext cx="266260" cy="158435"/>
            </a:xfrm>
            <a:prstGeom prst="straightConnector1">
              <a:avLst/>
            </a:prstGeom>
            <a:noFill/>
            <a:ln w="22225" cap="flat" cmpd="sng" algn="ctr">
              <a:solidFill>
                <a:sysClr val="windowText" lastClr="000000"/>
              </a:solidFill>
              <a:prstDash val="solid"/>
              <a:miter lim="800000"/>
              <a:tailEnd type="triangle"/>
            </a:ln>
            <a:effectLst/>
          </p:spPr>
        </p:cxnSp>
        <p:cxnSp>
          <p:nvCxnSpPr>
            <p:cNvPr id="25" name="Connecteur droit avec flèche 24"/>
            <p:cNvCxnSpPr/>
            <p:nvPr/>
          </p:nvCxnSpPr>
          <p:spPr>
            <a:xfrm>
              <a:off x="3481615" y="4438409"/>
              <a:ext cx="1173678" cy="0"/>
            </a:xfrm>
            <a:prstGeom prst="straightConnector1">
              <a:avLst/>
            </a:prstGeom>
            <a:noFill/>
            <a:ln w="22225" cap="flat" cmpd="sng" algn="ctr">
              <a:solidFill>
                <a:sysClr val="windowText" lastClr="000000"/>
              </a:solidFill>
              <a:prstDash val="solid"/>
              <a:miter lim="800000"/>
              <a:tailEnd type="triangle"/>
            </a:ln>
            <a:effectLst/>
          </p:spPr>
        </p:cxnSp>
        <p:cxnSp>
          <p:nvCxnSpPr>
            <p:cNvPr id="26" name="Connecteur droit avec flèche 25"/>
            <p:cNvCxnSpPr/>
            <p:nvPr/>
          </p:nvCxnSpPr>
          <p:spPr>
            <a:xfrm>
              <a:off x="4059937" y="3535451"/>
              <a:ext cx="893367" cy="471732"/>
            </a:xfrm>
            <a:prstGeom prst="straightConnector1">
              <a:avLst/>
            </a:prstGeom>
            <a:noFill/>
            <a:ln w="22225" cap="flat" cmpd="sng" algn="ctr">
              <a:solidFill>
                <a:sysClr val="windowText" lastClr="000000"/>
              </a:solidFill>
              <a:prstDash val="solid"/>
              <a:miter lim="800000"/>
              <a:tailEnd type="triangle"/>
            </a:ln>
            <a:effectLst/>
          </p:spPr>
        </p:cxnSp>
        <p:sp>
          <p:nvSpPr>
            <p:cNvPr id="27" name="Ellipse 26"/>
            <p:cNvSpPr/>
            <p:nvPr/>
          </p:nvSpPr>
          <p:spPr>
            <a:xfrm rot="569379">
              <a:off x="4662347" y="4315841"/>
              <a:ext cx="1158231" cy="380852"/>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8" name="Ellipse 27"/>
            <p:cNvSpPr/>
            <p:nvPr/>
          </p:nvSpPr>
          <p:spPr>
            <a:xfrm rot="21166512">
              <a:off x="5086490" y="3597901"/>
              <a:ext cx="798780" cy="212124"/>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9" name="Ellipse 28"/>
            <p:cNvSpPr/>
            <p:nvPr/>
          </p:nvSpPr>
          <p:spPr>
            <a:xfrm>
              <a:off x="4965391" y="3872071"/>
              <a:ext cx="878658" cy="380852"/>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0" name="Zone de texte 408791"/>
            <p:cNvSpPr txBox="1"/>
            <p:nvPr/>
          </p:nvSpPr>
          <p:spPr>
            <a:xfrm>
              <a:off x="5920788" y="3178996"/>
              <a:ext cx="458855" cy="44178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2</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Zone de texte 408793"/>
            <p:cNvSpPr txBox="1"/>
            <p:nvPr/>
          </p:nvSpPr>
          <p:spPr>
            <a:xfrm>
              <a:off x="3153642" y="4236811"/>
              <a:ext cx="359451" cy="40319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Zone de texte 408794"/>
            <p:cNvSpPr txBox="1"/>
            <p:nvPr/>
          </p:nvSpPr>
          <p:spPr>
            <a:xfrm>
              <a:off x="3813647" y="3308444"/>
              <a:ext cx="359451" cy="41132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3</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3" name="Zone de texte 408777"/>
          <p:cNvSpPr txBox="1"/>
          <p:nvPr/>
        </p:nvSpPr>
        <p:spPr>
          <a:xfrm>
            <a:off x="890907" y="2059386"/>
            <a:ext cx="2704684" cy="41021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u="sng" dirty="0">
                <a:effectLst/>
                <a:latin typeface="Arial" panose="020B0604020202020204" pitchFamily="34" charset="0"/>
                <a:ea typeface="Calibri" panose="020F0502020204030204" pitchFamily="34" charset="0"/>
                <a:cs typeface="Times New Roman" panose="02020603050405020304" pitchFamily="18" charset="0"/>
              </a:rPr>
              <a:t>Navire de commerce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33"/>
          <p:cNvSpPr/>
          <p:nvPr/>
        </p:nvSpPr>
        <p:spPr>
          <a:xfrm>
            <a:off x="3405545" y="5947537"/>
            <a:ext cx="6674094" cy="375487"/>
          </a:xfrm>
          <a:prstGeom prst="rect">
            <a:avLst/>
          </a:prstGeom>
        </p:spPr>
        <p:txBody>
          <a:bodyPr wrap="square">
            <a:spAutoFit/>
          </a:bodyPr>
          <a:lstStyle/>
          <a:p>
            <a:pPr algn="ctr">
              <a:lnSpc>
                <a:spcPct val="115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1 : Espace de propulsion ; </a:t>
            </a:r>
            <a:r>
              <a:rPr lang="fr-F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2 : Espace de navigation ; </a:t>
            </a:r>
            <a:r>
              <a:rPr lang="fr-FR" sz="1600" dirty="0">
                <a:latin typeface="Arial" panose="020B0604020202020204" pitchFamily="34" charset="0"/>
                <a:ea typeface="Calibri" panose="020F0502020204030204" pitchFamily="34" charset="0"/>
                <a:cs typeface="Times New Roman" panose="02020603050405020304" pitchFamily="18" charset="0"/>
              </a:rPr>
              <a:t>3 : Espace de vie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Rectangle 35"/>
          <p:cNvSpPr/>
          <p:nvPr/>
        </p:nvSpPr>
        <p:spPr>
          <a:xfrm>
            <a:off x="9033004" y="597755"/>
            <a:ext cx="2855269" cy="621709"/>
          </a:xfrm>
          <a:prstGeom prst="rect">
            <a:avLst/>
          </a:prstGeom>
        </p:spPr>
        <p:txBody>
          <a:bodyPr wrap="none">
            <a:spAutoFit/>
          </a:bodyPr>
          <a:lstStyle/>
          <a:p>
            <a:r>
              <a:rPr lang="fr-FR" sz="1600"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rPr>
              <a:t>1. </a:t>
            </a:r>
            <a:r>
              <a:rPr lang="fr-FR" sz="1600" u="sng"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rPr>
              <a:t>Les espaces communs </a:t>
            </a:r>
          </a:p>
          <a:p>
            <a:pPr>
              <a:lnSpc>
                <a:spcPct val="115000"/>
              </a:lnSpc>
              <a:spcAft>
                <a:spcPts val="800"/>
              </a:spcAft>
            </a:pPr>
            <a:r>
              <a:rPr lang="fr-FR" sz="1600" u="sng"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rPr>
              <a:t>à tous les bateaux et navires</a:t>
            </a:r>
            <a:r>
              <a:rPr lang="fr-FR" sz="1600" u="sng" dirty="0">
                <a:latin typeface="Arial" panose="020B0604020202020204" pitchFamily="34" charset="0"/>
                <a:ea typeface="Calibri" panose="020F0502020204030204" pitchFamily="34" charset="0"/>
                <a:cs typeface="Times New Roman" panose="02020603050405020304" pitchFamily="18" charset="0"/>
              </a:rPr>
              <a: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 1" descr="Inscriptions à l&amp;#39;examen du BIMer et du CAEIMER session 2022 - éduscol STI">
            <a:extLst>
              <a:ext uri="{FF2B5EF4-FFF2-40B4-BE49-F238E27FC236}">
                <a16:creationId xmlns:a16="http://schemas.microsoft.com/office/drawing/2014/main" id="{32C42483-0C4B-6979-5955-118AB0EA90E6}"/>
              </a:ext>
            </a:extLst>
          </p:cNvPr>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7104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3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17" name="Rectangle 16"/>
          <p:cNvSpPr/>
          <p:nvPr/>
        </p:nvSpPr>
        <p:spPr>
          <a:xfrm>
            <a:off x="9033004" y="597755"/>
            <a:ext cx="2728632" cy="584775"/>
          </a:xfrm>
          <a:prstGeom prst="rect">
            <a:avLst/>
          </a:prstGeom>
        </p:spPr>
        <p:txBody>
          <a:bodyPr wrap="none">
            <a:spAutoFit/>
          </a:bodyPr>
          <a:lstStyle/>
          <a:p>
            <a:r>
              <a:rPr lang="fr-FR" sz="1600"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7. </a:t>
            </a:r>
            <a:r>
              <a:rPr lang="fr-FR" sz="1600" u="sng"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Les espaces des navires </a:t>
            </a:r>
          </a:p>
          <a:p>
            <a:r>
              <a:rPr lang="fr-FR" sz="1600"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militaires.</a:t>
            </a:r>
            <a:endParaRPr lang="fr-FR"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1256973" y="1537830"/>
            <a:ext cx="4615338" cy="658642"/>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5. </a:t>
            </a:r>
            <a:r>
              <a:rPr lang="fr-FR" sz="1600" u="sng" dirty="0">
                <a:latin typeface="Arial" panose="020B0604020202020204" pitchFamily="34" charset="0"/>
                <a:ea typeface="Calibri" panose="020F0502020204030204" pitchFamily="34" charset="0"/>
                <a:cs typeface="Times New Roman" panose="02020603050405020304" pitchFamily="18" charset="0"/>
              </a:rPr>
              <a:t>Soute à munitions :</a:t>
            </a:r>
            <a:r>
              <a:rPr lang="fr-FR" sz="1600" dirty="0">
                <a:latin typeface="Arial" panose="020B0604020202020204" pitchFamily="34" charset="0"/>
                <a:ea typeface="Calibri" panose="020F0502020204030204" pitchFamily="34" charset="0"/>
                <a:cs typeface="Times New Roman" panose="02020603050405020304" pitchFamily="18" charset="0"/>
              </a:rPr>
              <a:t> Elle permet le stockage des munitions et leur préparation</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77937" y="5784178"/>
            <a:ext cx="6222864" cy="941796"/>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6. </a:t>
            </a:r>
            <a:r>
              <a:rPr lang="fr-FR" sz="1600" u="sng" dirty="0">
                <a:latin typeface="Arial" panose="020B0604020202020204" pitchFamily="34" charset="0"/>
                <a:ea typeface="Calibri" panose="020F0502020204030204" pitchFamily="34" charset="0"/>
                <a:cs typeface="Times New Roman" panose="02020603050405020304" pitchFamily="18" charset="0"/>
              </a:rPr>
              <a:t>Hôpital :</a:t>
            </a:r>
            <a:r>
              <a:rPr lang="fr-FR" sz="1600" dirty="0">
                <a:latin typeface="Arial" panose="020B0604020202020204" pitchFamily="34" charset="0"/>
                <a:ea typeface="Calibri" panose="020F0502020204030204" pitchFamily="34" charset="0"/>
                <a:cs typeface="Times New Roman" panose="02020603050405020304" pitchFamily="18" charset="0"/>
              </a:rPr>
              <a:t> Il permet de dispenser tous les soins nécessaires, il est équipé de chambres et de deux blocs opératoires et d’un cabinet dentaire.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7135222" y="3766196"/>
            <a:ext cx="4707489" cy="658642"/>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7. </a:t>
            </a:r>
            <a:r>
              <a:rPr lang="fr-FR" sz="1600" u="sng" dirty="0">
                <a:latin typeface="Arial" panose="020B0604020202020204" pitchFamily="34" charset="0"/>
                <a:ea typeface="Calibri" panose="020F0502020204030204" pitchFamily="34" charset="0"/>
                <a:cs typeface="Times New Roman" panose="02020603050405020304" pitchFamily="18" charset="0"/>
              </a:rPr>
              <a:t>Poste de commandement :</a:t>
            </a:r>
            <a:r>
              <a:rPr lang="fr-FR" sz="1600" dirty="0">
                <a:latin typeface="Arial" panose="020B0604020202020204" pitchFamily="34" charset="0"/>
                <a:ea typeface="Calibri" panose="020F0502020204030204" pitchFamily="34" charset="0"/>
                <a:cs typeface="Times New Roman" panose="02020603050405020304" pitchFamily="18" charset="0"/>
              </a:rPr>
              <a:t> Il s’agit d’un espace décisionnel.</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e 14"/>
          <p:cNvGrpSpPr/>
          <p:nvPr/>
        </p:nvGrpSpPr>
        <p:grpSpPr>
          <a:xfrm>
            <a:off x="4406340" y="1147891"/>
            <a:ext cx="7161520" cy="2682163"/>
            <a:chOff x="2783170" y="1556142"/>
            <a:chExt cx="9408830" cy="3499499"/>
          </a:xfrm>
        </p:grpSpPr>
        <p:pic>
          <p:nvPicPr>
            <p:cNvPr id="16" name="Image 15"/>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9616" b="1"/>
            <a:stretch/>
          </p:blipFill>
          <p:spPr>
            <a:xfrm>
              <a:off x="4141820" y="1580605"/>
              <a:ext cx="8050180" cy="2584471"/>
            </a:xfrm>
            <a:prstGeom prst="rect">
              <a:avLst/>
            </a:prstGeom>
          </p:spPr>
        </p:pic>
        <p:cxnSp>
          <p:nvCxnSpPr>
            <p:cNvPr id="18" name="Connecteur droit avec flèche 17"/>
            <p:cNvCxnSpPr/>
            <p:nvPr/>
          </p:nvCxnSpPr>
          <p:spPr>
            <a:xfrm>
              <a:off x="2783170" y="2745588"/>
              <a:ext cx="4905233" cy="1050454"/>
            </a:xfrm>
            <a:prstGeom prst="straightConnector1">
              <a:avLst/>
            </a:prstGeom>
            <a:noFill/>
            <a:ln w="22225" cap="flat" cmpd="sng" algn="ctr">
              <a:solidFill>
                <a:sysClr val="windowText" lastClr="000000"/>
              </a:solidFill>
              <a:prstDash val="solid"/>
              <a:miter lim="800000"/>
              <a:tailEnd type="triangle"/>
            </a:ln>
            <a:effectLst/>
          </p:spPr>
        </p:cxnSp>
        <p:cxnSp>
          <p:nvCxnSpPr>
            <p:cNvPr id="20" name="Connecteur droit avec flèche 19"/>
            <p:cNvCxnSpPr/>
            <p:nvPr/>
          </p:nvCxnSpPr>
          <p:spPr>
            <a:xfrm flipH="1">
              <a:off x="9534878" y="2745588"/>
              <a:ext cx="607986" cy="460311"/>
            </a:xfrm>
            <a:prstGeom prst="straightConnector1">
              <a:avLst/>
            </a:prstGeom>
            <a:noFill/>
            <a:ln w="22225" cap="flat" cmpd="sng" algn="ctr">
              <a:solidFill>
                <a:sysClr val="windowText" lastClr="000000"/>
              </a:solidFill>
              <a:prstDash val="solid"/>
              <a:miter lim="800000"/>
              <a:tailEnd type="triangle"/>
            </a:ln>
            <a:effectLst/>
          </p:spPr>
        </p:cxnSp>
        <p:sp>
          <p:nvSpPr>
            <p:cNvPr id="22" name="Zone de texte 409014">
              <a:hlinkClick r:id="" action="ppaction://hlinkshowjump?jump=nextslide"/>
            </p:cNvPr>
            <p:cNvSpPr txBox="1"/>
            <p:nvPr/>
          </p:nvSpPr>
          <p:spPr>
            <a:xfrm flipH="1">
              <a:off x="10025464" y="2446597"/>
              <a:ext cx="505904" cy="366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6</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3" name="Connecteur droit avec flèche 22"/>
            <p:cNvCxnSpPr/>
            <p:nvPr/>
          </p:nvCxnSpPr>
          <p:spPr>
            <a:xfrm flipV="1">
              <a:off x="9047053" y="3317366"/>
              <a:ext cx="341464" cy="1738275"/>
            </a:xfrm>
            <a:prstGeom prst="straightConnector1">
              <a:avLst/>
            </a:prstGeom>
            <a:noFill/>
            <a:ln w="22225" cap="flat" cmpd="sng" algn="ctr">
              <a:solidFill>
                <a:sysClr val="windowText" lastClr="000000"/>
              </a:solidFill>
              <a:prstDash val="solid"/>
              <a:miter lim="800000"/>
              <a:tailEnd type="triangle"/>
            </a:ln>
            <a:effectLst/>
          </p:spPr>
        </p:cxnSp>
        <p:cxnSp>
          <p:nvCxnSpPr>
            <p:cNvPr id="25" name="Connecteur droit avec flèche 24"/>
            <p:cNvCxnSpPr/>
            <p:nvPr/>
          </p:nvCxnSpPr>
          <p:spPr>
            <a:xfrm>
              <a:off x="7542036" y="2131840"/>
              <a:ext cx="405324" cy="448508"/>
            </a:xfrm>
            <a:prstGeom prst="straightConnector1">
              <a:avLst/>
            </a:prstGeom>
            <a:noFill/>
            <a:ln w="22225" cap="flat" cmpd="sng" algn="ctr">
              <a:solidFill>
                <a:sysClr val="windowText" lastClr="000000"/>
              </a:solidFill>
              <a:prstDash val="solid"/>
              <a:miter lim="800000"/>
              <a:tailEnd type="triangle"/>
            </a:ln>
            <a:effectLst/>
          </p:spPr>
        </p:cxnSp>
        <p:cxnSp>
          <p:nvCxnSpPr>
            <p:cNvPr id="26" name="Connecteur droit avec flèche 25"/>
            <p:cNvCxnSpPr/>
            <p:nvPr/>
          </p:nvCxnSpPr>
          <p:spPr>
            <a:xfrm flipH="1">
              <a:off x="9669986" y="2084629"/>
              <a:ext cx="607986" cy="460311"/>
            </a:xfrm>
            <a:prstGeom prst="straightConnector1">
              <a:avLst/>
            </a:prstGeom>
            <a:noFill/>
            <a:ln w="22225" cap="flat" cmpd="sng" algn="ctr">
              <a:solidFill>
                <a:sysClr val="windowText" lastClr="000000"/>
              </a:solidFill>
              <a:prstDash val="solid"/>
              <a:miter lim="800000"/>
              <a:tailEnd type="triangle"/>
            </a:ln>
            <a:effectLst/>
          </p:spPr>
        </p:cxnSp>
        <p:cxnSp>
          <p:nvCxnSpPr>
            <p:cNvPr id="27" name="Connecteur droit avec flèche 26"/>
            <p:cNvCxnSpPr/>
            <p:nvPr/>
          </p:nvCxnSpPr>
          <p:spPr>
            <a:xfrm flipH="1">
              <a:off x="9681245" y="1919389"/>
              <a:ext cx="157626" cy="472114"/>
            </a:xfrm>
            <a:prstGeom prst="straightConnector1">
              <a:avLst/>
            </a:prstGeom>
            <a:noFill/>
            <a:ln w="22225" cap="flat" cmpd="sng" algn="ctr">
              <a:solidFill>
                <a:sysClr val="windowText" lastClr="000000"/>
              </a:solidFill>
              <a:prstDash val="solid"/>
              <a:miter lim="800000"/>
              <a:tailEnd type="triangle"/>
            </a:ln>
            <a:effectLst/>
          </p:spPr>
        </p:cxnSp>
        <p:sp>
          <p:nvSpPr>
            <p:cNvPr id="28" name="Zone de texte 409020">
              <a:hlinkClick r:id="" action="ppaction://hlinkshowjump?jump=nextslide"/>
            </p:cNvPr>
            <p:cNvSpPr txBox="1"/>
            <p:nvPr/>
          </p:nvSpPr>
          <p:spPr>
            <a:xfrm flipH="1">
              <a:off x="10154669" y="1797441"/>
              <a:ext cx="505904" cy="366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8</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Zone de texte 409021">
              <a:hlinkClick r:id="" action="ppaction://hlinkshowjump?jump=nextslide"/>
            </p:cNvPr>
            <p:cNvSpPr txBox="1"/>
            <p:nvPr/>
          </p:nvSpPr>
          <p:spPr>
            <a:xfrm flipH="1">
              <a:off x="9636209" y="1556142"/>
              <a:ext cx="505904" cy="366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9</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Zone de texte 409022">
              <a:hlinkClick r:id="" action="ppaction://hlinkshowjump?jump=nextslide"/>
            </p:cNvPr>
            <p:cNvSpPr txBox="1"/>
            <p:nvPr/>
          </p:nvSpPr>
          <p:spPr>
            <a:xfrm flipH="1">
              <a:off x="7023369" y="1780398"/>
              <a:ext cx="698059" cy="3658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10</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8" name="Image 7"/>
          <p:cNvPicPr>
            <a:picLocks noChangeAspect="1"/>
          </p:cNvPicPr>
          <p:nvPr/>
        </p:nvPicPr>
        <p:blipFill>
          <a:blip r:embed="rId3"/>
          <a:stretch>
            <a:fillRect/>
          </a:stretch>
        </p:blipFill>
        <p:spPr>
          <a:xfrm>
            <a:off x="3163806" y="3379890"/>
            <a:ext cx="3067176" cy="2253436"/>
          </a:xfrm>
          <a:prstGeom prst="rect">
            <a:avLst/>
          </a:prstGeom>
        </p:spPr>
      </p:pic>
      <p:pic>
        <p:nvPicPr>
          <p:cNvPr id="11" name="Image 10"/>
          <p:cNvPicPr>
            <a:picLocks noChangeAspect="1"/>
          </p:cNvPicPr>
          <p:nvPr/>
        </p:nvPicPr>
        <p:blipFill>
          <a:blip r:embed="rId4"/>
          <a:stretch>
            <a:fillRect/>
          </a:stretch>
        </p:blipFill>
        <p:spPr>
          <a:xfrm>
            <a:off x="96134" y="2480076"/>
            <a:ext cx="2914860" cy="3153250"/>
          </a:xfrm>
          <a:prstGeom prst="rect">
            <a:avLst/>
          </a:prstGeom>
        </p:spPr>
      </p:pic>
      <p:pic>
        <p:nvPicPr>
          <p:cNvPr id="5" name="Image 4" descr="Inscriptions à l&amp;#39;examen du BIMer et du CAEIMER session 2022 - éduscol STI">
            <a:extLst>
              <a:ext uri="{FF2B5EF4-FFF2-40B4-BE49-F238E27FC236}">
                <a16:creationId xmlns:a16="http://schemas.microsoft.com/office/drawing/2014/main" id="{C5296F6D-1D91-5751-4C1C-B653326BEADB}"/>
              </a:ext>
            </a:extLst>
          </p:cNvPr>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6127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17" name="Rectangle 16"/>
          <p:cNvSpPr/>
          <p:nvPr/>
        </p:nvSpPr>
        <p:spPr>
          <a:xfrm>
            <a:off x="9033004" y="597755"/>
            <a:ext cx="2728632" cy="584775"/>
          </a:xfrm>
          <a:prstGeom prst="rect">
            <a:avLst/>
          </a:prstGeom>
        </p:spPr>
        <p:txBody>
          <a:bodyPr wrap="none">
            <a:spAutoFit/>
          </a:bodyPr>
          <a:lstStyle/>
          <a:p>
            <a:r>
              <a:rPr lang="fr-FR" sz="1600"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7. </a:t>
            </a:r>
            <a:r>
              <a:rPr lang="fr-FR" sz="1600" u="sng"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Les espaces des navires </a:t>
            </a:r>
          </a:p>
          <a:p>
            <a:r>
              <a:rPr lang="fr-FR" sz="1600"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chemeClr val="accent1">
                    <a:lumMod val="50000"/>
                  </a:schemeClr>
                </a:solidFill>
                <a:latin typeface="Arial" panose="020B0604020202020204" pitchFamily="34" charset="0"/>
                <a:ea typeface="Calibri" panose="020F0502020204030204" pitchFamily="34" charset="0"/>
                <a:cs typeface="Times New Roman" panose="02020603050405020304" pitchFamily="18" charset="0"/>
              </a:rPr>
              <a:t>militaires.</a:t>
            </a:r>
            <a:endParaRPr lang="fr-FR"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 1"/>
          <p:cNvPicPr>
            <a:picLocks noChangeAspect="1"/>
          </p:cNvPicPr>
          <p:nvPr/>
        </p:nvPicPr>
        <p:blipFill>
          <a:blip r:embed="rId2"/>
          <a:stretch>
            <a:fillRect/>
          </a:stretch>
        </p:blipFill>
        <p:spPr>
          <a:xfrm>
            <a:off x="1424894" y="2388133"/>
            <a:ext cx="2311534" cy="3082046"/>
          </a:xfrm>
          <a:prstGeom prst="rect">
            <a:avLst/>
          </a:prstGeom>
        </p:spPr>
      </p:pic>
      <p:grpSp>
        <p:nvGrpSpPr>
          <p:cNvPr id="11" name="Groupe 10"/>
          <p:cNvGrpSpPr/>
          <p:nvPr/>
        </p:nvGrpSpPr>
        <p:grpSpPr>
          <a:xfrm>
            <a:off x="5364049" y="1130452"/>
            <a:ext cx="6127385" cy="1999597"/>
            <a:chOff x="4141820" y="1556142"/>
            <a:chExt cx="8050180" cy="2608934"/>
          </a:xfrm>
        </p:grpSpPr>
        <p:pic>
          <p:nvPicPr>
            <p:cNvPr id="15" name="Image 14"/>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9616" b="1"/>
            <a:stretch/>
          </p:blipFill>
          <p:spPr>
            <a:xfrm>
              <a:off x="4141820" y="1580605"/>
              <a:ext cx="8050180" cy="2584471"/>
            </a:xfrm>
            <a:prstGeom prst="rect">
              <a:avLst/>
            </a:prstGeom>
          </p:spPr>
        </p:pic>
        <p:cxnSp>
          <p:nvCxnSpPr>
            <p:cNvPr id="22" name="Connecteur droit avec flèche 21"/>
            <p:cNvCxnSpPr/>
            <p:nvPr/>
          </p:nvCxnSpPr>
          <p:spPr>
            <a:xfrm>
              <a:off x="7542036" y="2131840"/>
              <a:ext cx="405324" cy="448508"/>
            </a:xfrm>
            <a:prstGeom prst="straightConnector1">
              <a:avLst/>
            </a:prstGeom>
            <a:noFill/>
            <a:ln w="22225" cap="flat" cmpd="sng" algn="ctr">
              <a:solidFill>
                <a:sysClr val="windowText" lastClr="000000"/>
              </a:solidFill>
              <a:prstDash val="solid"/>
              <a:miter lim="800000"/>
              <a:tailEnd type="triangle"/>
            </a:ln>
            <a:effectLst/>
          </p:spPr>
        </p:cxnSp>
        <p:cxnSp>
          <p:nvCxnSpPr>
            <p:cNvPr id="23" name="Connecteur droit avec flèche 22"/>
            <p:cNvCxnSpPr/>
            <p:nvPr/>
          </p:nvCxnSpPr>
          <p:spPr>
            <a:xfrm flipH="1">
              <a:off x="9669986" y="2084629"/>
              <a:ext cx="607986" cy="460311"/>
            </a:xfrm>
            <a:prstGeom prst="straightConnector1">
              <a:avLst/>
            </a:prstGeom>
            <a:noFill/>
            <a:ln w="22225" cap="flat" cmpd="sng" algn="ctr">
              <a:solidFill>
                <a:sysClr val="windowText" lastClr="000000"/>
              </a:solidFill>
              <a:prstDash val="solid"/>
              <a:miter lim="800000"/>
              <a:tailEnd type="triangle"/>
            </a:ln>
            <a:effectLst/>
          </p:spPr>
        </p:cxnSp>
        <p:cxnSp>
          <p:nvCxnSpPr>
            <p:cNvPr id="24" name="Connecteur droit avec flèche 23"/>
            <p:cNvCxnSpPr/>
            <p:nvPr/>
          </p:nvCxnSpPr>
          <p:spPr>
            <a:xfrm flipH="1">
              <a:off x="9681245" y="1919389"/>
              <a:ext cx="157626" cy="472114"/>
            </a:xfrm>
            <a:prstGeom prst="straightConnector1">
              <a:avLst/>
            </a:prstGeom>
            <a:noFill/>
            <a:ln w="22225" cap="flat" cmpd="sng" algn="ctr">
              <a:solidFill>
                <a:sysClr val="windowText" lastClr="000000"/>
              </a:solidFill>
              <a:prstDash val="solid"/>
              <a:miter lim="800000"/>
              <a:tailEnd type="triangle"/>
            </a:ln>
            <a:effectLst/>
          </p:spPr>
        </p:cxnSp>
        <p:sp>
          <p:nvSpPr>
            <p:cNvPr id="25" name="Zone de texte 409020"/>
            <p:cNvSpPr txBox="1"/>
            <p:nvPr/>
          </p:nvSpPr>
          <p:spPr>
            <a:xfrm flipH="1">
              <a:off x="10154669" y="1797441"/>
              <a:ext cx="505904" cy="366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8</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Zone de texte 409021"/>
            <p:cNvSpPr txBox="1"/>
            <p:nvPr/>
          </p:nvSpPr>
          <p:spPr>
            <a:xfrm flipH="1">
              <a:off x="9636209" y="1556142"/>
              <a:ext cx="505904" cy="3666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9</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Zone de texte 409022"/>
            <p:cNvSpPr txBox="1"/>
            <p:nvPr/>
          </p:nvSpPr>
          <p:spPr>
            <a:xfrm flipH="1">
              <a:off x="7023369" y="1780398"/>
              <a:ext cx="698059" cy="36588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10</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177936" y="1687282"/>
            <a:ext cx="5072833" cy="658642"/>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8. </a:t>
            </a:r>
            <a:r>
              <a:rPr lang="fr-FR" sz="1600" u="sng" dirty="0">
                <a:latin typeface="Arial" panose="020B0604020202020204" pitchFamily="34" charset="0"/>
                <a:ea typeface="Calibri" panose="020F0502020204030204" pitchFamily="34" charset="0"/>
                <a:cs typeface="Times New Roman" panose="02020603050405020304" pitchFamily="18" charset="0"/>
              </a:rPr>
              <a:t>Passerelle de navigation :</a:t>
            </a:r>
            <a:r>
              <a:rPr lang="fr-FR" sz="1600" dirty="0">
                <a:latin typeface="Arial" panose="020B0604020202020204" pitchFamily="34" charset="0"/>
                <a:ea typeface="Calibri" panose="020F0502020204030204" pitchFamily="34" charset="0"/>
                <a:cs typeface="Times New Roman" panose="02020603050405020304" pitchFamily="18" charset="0"/>
              </a:rPr>
              <a:t> Comme pour les navires civils, c’est l’espace ou s’effectue la navigation.</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77936" y="5624559"/>
            <a:ext cx="4824673" cy="658642"/>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9. </a:t>
            </a:r>
            <a:r>
              <a:rPr lang="fr-FR" sz="1600" u="sng" dirty="0">
                <a:latin typeface="Arial" panose="020B0604020202020204" pitchFamily="34" charset="0"/>
                <a:ea typeface="Calibri" panose="020F0502020204030204" pitchFamily="34" charset="0"/>
                <a:cs typeface="Times New Roman" panose="02020603050405020304" pitchFamily="18" charset="0"/>
              </a:rPr>
              <a:t>Passerelle de défense à vue :</a:t>
            </a:r>
            <a:r>
              <a:rPr lang="fr-FR" sz="1600" dirty="0">
                <a:latin typeface="Arial" panose="020B0604020202020204" pitchFamily="34" charset="0"/>
                <a:ea typeface="Calibri" panose="020F0502020204030204" pitchFamily="34" charset="0"/>
                <a:cs typeface="Times New Roman" panose="02020603050405020304" pitchFamily="18" charset="0"/>
              </a:rPr>
              <a:t> Elle prévient l’attaque visible de surface, aérienne ou maritime.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8545539" y="4388088"/>
            <a:ext cx="3258679" cy="1224951"/>
          </a:xfrm>
          <a:prstGeom prst="rect">
            <a:avLst/>
          </a:prstGeom>
        </p:spPr>
        <p:txBody>
          <a:bodyPr wrap="square">
            <a:spAutoFit/>
          </a:bodyPr>
          <a:lstStyle/>
          <a:p>
            <a:pPr>
              <a:lnSpc>
                <a:spcPct val="115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10. </a:t>
            </a:r>
            <a:r>
              <a:rPr lang="fr-FR" sz="1600" u="sng" dirty="0">
                <a:latin typeface="Arial" panose="020B0604020202020204" pitchFamily="34" charset="0"/>
                <a:ea typeface="Calibri" panose="020F0502020204030204" pitchFamily="34" charset="0"/>
                <a:cs typeface="Times New Roman" panose="02020603050405020304" pitchFamily="18" charset="0"/>
              </a:rPr>
              <a:t>Passerelle d’aviation :</a:t>
            </a:r>
            <a:r>
              <a:rPr lang="fr-FR" sz="1600" dirty="0">
                <a:latin typeface="Arial" panose="020B0604020202020204" pitchFamily="34" charset="0"/>
                <a:ea typeface="Calibri" panose="020F0502020204030204" pitchFamily="34" charset="0"/>
                <a:cs typeface="Times New Roman" panose="02020603050405020304" pitchFamily="18" charset="0"/>
              </a:rPr>
              <a:t> Elle fait office de tour de contrôle elle permet le décollage et l’atterrissage des hélicoptères.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10 - 10 - 20180113_161459.jpg"/>
          <p:cNvPicPr>
            <a:picLocks noChangeAspect="1" noChangeArrowheads="1"/>
          </p:cNvPicPr>
          <p:nvPr/>
        </p:nvPicPr>
        <p:blipFill rotWithShape="1">
          <a:blip r:embed="rId4">
            <a:extLst>
              <a:ext uri="{28A0092B-C50C-407E-A947-70E740481C1C}">
                <a14:useLocalDpi xmlns:a14="http://schemas.microsoft.com/office/drawing/2010/main" val="0"/>
              </a:ext>
            </a:extLst>
          </a:blip>
          <a:srcRect l="-199" t="16696" r="12277" b="16936"/>
          <a:stretch/>
        </p:blipFill>
        <p:spPr bwMode="auto">
          <a:xfrm>
            <a:off x="5457254" y="3467842"/>
            <a:ext cx="3045703" cy="306544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Inscriptions à l&amp;#39;examen du BIMer et du CAEIMER session 2022 - éduscol STI">
            <a:extLst>
              <a:ext uri="{FF2B5EF4-FFF2-40B4-BE49-F238E27FC236}">
                <a16:creationId xmlns:a16="http://schemas.microsoft.com/office/drawing/2014/main" id="{FA49C59F-0A49-3B08-F340-146DDDA4BD0D}"/>
              </a:ext>
            </a:extLst>
          </p:cNvPr>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8183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nscriptions à l&amp;#39;examen du BIMer et du CAEIMER session 2022 - éduscol STI"/>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9013371" y="958558"/>
            <a:ext cx="2529831" cy="1066185"/>
          </a:xfrm>
          <a:prstGeom prst="rect">
            <a:avLst/>
          </a:prstGeom>
          <a:noFill/>
          <a:ln>
            <a:noFill/>
          </a:ln>
          <a:extLst>
            <a:ext uri="{53640926-AAD7-44D8-BBD7-CCE9431645EC}">
              <a14:shadowObscured xmlns:a14="http://schemas.microsoft.com/office/drawing/2010/main"/>
            </a:ext>
          </a:extLst>
        </p:spPr>
      </p:pic>
      <p:sp>
        <p:nvSpPr>
          <p:cNvPr id="7" name="Rectangle 6"/>
          <p:cNvSpPr/>
          <p:nvPr/>
        </p:nvSpPr>
        <p:spPr>
          <a:xfrm>
            <a:off x="2368889" y="3059267"/>
            <a:ext cx="756758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 FIN</a:t>
            </a:r>
          </a:p>
        </p:txBody>
      </p:sp>
      <p:sp>
        <p:nvSpPr>
          <p:cNvPr id="8" name="Rectangle 7"/>
          <p:cNvSpPr/>
          <p:nvPr/>
        </p:nvSpPr>
        <p:spPr>
          <a:xfrm>
            <a:off x="9148512" y="5641924"/>
            <a:ext cx="188960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QCM</a:t>
            </a:r>
          </a:p>
        </p:txBody>
      </p:sp>
      <p:sp>
        <p:nvSpPr>
          <p:cNvPr id="2" name="Flèche droite à entaille 1"/>
          <p:cNvSpPr/>
          <p:nvPr/>
        </p:nvSpPr>
        <p:spPr>
          <a:xfrm>
            <a:off x="10855234" y="5819518"/>
            <a:ext cx="1097280" cy="352697"/>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16698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8345716"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 QCM</a:t>
            </a:r>
          </a:p>
        </p:txBody>
      </p:sp>
      <p:sp>
        <p:nvSpPr>
          <p:cNvPr id="2" name="Rectangle 1"/>
          <p:cNvSpPr/>
          <p:nvPr/>
        </p:nvSpPr>
        <p:spPr>
          <a:xfrm>
            <a:off x="3216836" y="1568766"/>
            <a:ext cx="6096000" cy="1915589"/>
          </a:xfrm>
          <a:prstGeom prst="rect">
            <a:avLst/>
          </a:prstGeom>
        </p:spPr>
        <p:txBody>
          <a:bodyPr>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Arial" panose="020B0604020202020204" pitchFamily="34" charset="0"/>
              </a:rPr>
              <a:t>1. La partie du yacht repérée par une flèche, se nomme : </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Une citerne</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 ballast</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Une cabine</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 </a:t>
            </a:r>
            <a:r>
              <a:rPr lang="fr-FR" sz="1600" dirty="0" err="1">
                <a:latin typeface="Arial" panose="020B0604020202020204" pitchFamily="34" charset="0"/>
                <a:ea typeface="Calibri" panose="020F0502020204030204" pitchFamily="34" charset="0"/>
                <a:cs typeface="Arial" panose="020B0604020202020204" pitchFamily="34" charset="0"/>
              </a:rPr>
              <a:t>flybridge</a:t>
            </a:r>
            <a:endParaRPr lang="fr-FR" sz="16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8" name="Groupe 17"/>
          <p:cNvGrpSpPr/>
          <p:nvPr/>
        </p:nvGrpSpPr>
        <p:grpSpPr>
          <a:xfrm>
            <a:off x="8041490" y="1805857"/>
            <a:ext cx="3526564" cy="1441405"/>
            <a:chOff x="0" y="0"/>
            <a:chExt cx="2733675" cy="1171575"/>
          </a:xfrm>
        </p:grpSpPr>
        <p:pic>
          <p:nvPicPr>
            <p:cNvPr id="19" name="Image 18" descr="Yacht PRESTIGE 690, bateau de luxe F-Line"/>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3726" t="10893" r="3832" b="9994"/>
            <a:stretch/>
          </p:blipFill>
          <p:spPr bwMode="auto">
            <a:xfrm>
              <a:off x="0" y="304800"/>
              <a:ext cx="2733675" cy="866775"/>
            </a:xfrm>
            <a:prstGeom prst="rect">
              <a:avLst/>
            </a:prstGeom>
            <a:noFill/>
            <a:ln>
              <a:noFill/>
            </a:ln>
            <a:extLst>
              <a:ext uri="{53640926-AAD7-44D8-BBD7-CCE9431645EC}">
                <a14:shadowObscured xmlns:a14="http://schemas.microsoft.com/office/drawing/2010/main"/>
              </a:ext>
            </a:extLst>
          </p:spPr>
        </p:pic>
        <p:cxnSp>
          <p:nvCxnSpPr>
            <p:cNvPr id="20" name="Connecteur droit avec flèche 19"/>
            <p:cNvCxnSpPr/>
            <p:nvPr/>
          </p:nvCxnSpPr>
          <p:spPr>
            <a:xfrm>
              <a:off x="1019175" y="0"/>
              <a:ext cx="190500" cy="49530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3216836" y="3962239"/>
            <a:ext cx="6696892" cy="1955407"/>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Arial" panose="020B0604020202020204" pitchFamily="34" charset="0"/>
              </a:rPr>
              <a:t>2. La cambuse d’un navire est :</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Une soute qui permet de stocker les munitions d’un navire militaire</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 panneau amovible qui ferme la cale d’un navire vraquier</a:t>
            </a:r>
          </a:p>
          <a:p>
            <a:pPr marL="342900" lvl="0" indent="-342900">
              <a:lnSpc>
                <a:spcPct val="150000"/>
              </a:lnSpc>
              <a:spcAft>
                <a:spcPts val="0"/>
              </a:spcAft>
              <a:buFont typeface="Symbol" panose="05050102010706020507" pitchFamily="18" charset="2"/>
              <a:buChar char=""/>
            </a:pPr>
            <a:r>
              <a:rPr lang="fr-FR" sz="1600" dirty="0">
                <a:solidFill>
                  <a:srgbClr val="000000"/>
                </a:solidFill>
                <a:latin typeface="Arial" panose="020B0604020202020204" pitchFamily="34" charset="0"/>
                <a:ea typeface="Calibri" panose="020F0502020204030204" pitchFamily="34" charset="0"/>
                <a:cs typeface="Arial" panose="020B0604020202020204" pitchFamily="34" charset="0"/>
              </a:rPr>
              <a:t>Un local où sont stockés les vivres et les provisions du </a:t>
            </a:r>
            <a:r>
              <a:rPr lang="fr-FR" sz="1600" i="1" dirty="0">
                <a:solidFill>
                  <a:srgbClr val="000000"/>
                </a:solidFill>
                <a:latin typeface="Arial" panose="020B0604020202020204" pitchFamily="34" charset="0"/>
                <a:ea typeface="Calibri" panose="020F0502020204030204" pitchFamily="34" charset="0"/>
                <a:cs typeface="Arial" panose="020B0604020202020204" pitchFamily="34" charset="0"/>
              </a:rPr>
              <a:t>navire</a:t>
            </a:r>
            <a:endParaRPr lang="fr-FR" sz="16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Une citerne qui permet de stocker des produits liquides</a:t>
            </a:r>
            <a:endParaRPr lang="fr-FR"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2" name="Rectangle 21"/>
          <p:cNvSpPr/>
          <p:nvPr/>
        </p:nvSpPr>
        <p:spPr>
          <a:xfrm>
            <a:off x="3282151" y="3161292"/>
            <a:ext cx="147820" cy="224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3282151" y="5246743"/>
            <a:ext cx="147820" cy="224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Inscriptions à l&amp;#39;examen du BIMer et du CAEIMER session 2022 - éduscol STI">
            <a:extLst>
              <a:ext uri="{FF2B5EF4-FFF2-40B4-BE49-F238E27FC236}">
                <a16:creationId xmlns:a16="http://schemas.microsoft.com/office/drawing/2014/main" id="{1FF58489-830F-894A-D62B-45ACE202ED36}"/>
              </a:ext>
            </a:extLst>
          </p:cNvPr>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7350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8345716"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 QCM</a:t>
            </a:r>
          </a:p>
        </p:txBody>
      </p:sp>
      <p:sp>
        <p:nvSpPr>
          <p:cNvPr id="4" name="Rectangle 3"/>
          <p:cNvSpPr/>
          <p:nvPr/>
        </p:nvSpPr>
        <p:spPr>
          <a:xfrm>
            <a:off x="3432796" y="1568766"/>
            <a:ext cx="6096000" cy="1915589"/>
          </a:xfrm>
          <a:prstGeom prst="rect">
            <a:avLst/>
          </a:prstGeom>
        </p:spPr>
        <p:txBody>
          <a:bodyPr>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Arial" panose="020B0604020202020204" pitchFamily="34" charset="0"/>
              </a:rPr>
              <a:t>3. Le local barre est : </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 local qui apporte une meilleure rigidité au navire</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 local où se trouve les rames</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 local de détente dans lequel on peut se désaltérer</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 local où se trouve l’appareil à gouverner</a:t>
            </a:r>
            <a:endParaRPr lang="fr-FR"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3432796" y="4019932"/>
            <a:ext cx="8421189" cy="1915589"/>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Arial" panose="020B0604020202020204" pitchFamily="34" charset="0"/>
              </a:rPr>
              <a:t>4. La passerelle est :</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 passage dans le sens de la longueur du navire qui permet de le traverser</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Une rampe d’accès au navire qui permet d’embarquer des passagers</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Le lieu où s’effectue la navigation</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Une échelle qui permet de nettoyer les hublots</a:t>
            </a:r>
            <a:endParaRPr lang="fr-FR"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 name="Rectangle 16"/>
          <p:cNvSpPr/>
          <p:nvPr/>
        </p:nvSpPr>
        <p:spPr>
          <a:xfrm>
            <a:off x="3511174" y="3181786"/>
            <a:ext cx="147820" cy="224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p:cNvSpPr/>
          <p:nvPr/>
        </p:nvSpPr>
        <p:spPr>
          <a:xfrm>
            <a:off x="3511174" y="5264412"/>
            <a:ext cx="147820" cy="224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Inscriptions à l&amp;#39;examen du BIMer et du CAEIMER session 2022 - éduscol STI">
            <a:extLst>
              <a:ext uri="{FF2B5EF4-FFF2-40B4-BE49-F238E27FC236}">
                <a16:creationId xmlns:a16="http://schemas.microsoft.com/office/drawing/2014/main" id="{627AF31B-FE20-CD1B-A18A-E1F14290DE7D}"/>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5402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8345716"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 QCM</a:t>
            </a:r>
          </a:p>
        </p:txBody>
      </p:sp>
      <p:sp>
        <p:nvSpPr>
          <p:cNvPr id="2" name="Rectangle 1"/>
          <p:cNvSpPr/>
          <p:nvPr/>
        </p:nvSpPr>
        <p:spPr>
          <a:xfrm>
            <a:off x="3432796" y="1568766"/>
            <a:ext cx="6096000" cy="1915589"/>
          </a:xfrm>
          <a:prstGeom prst="rect">
            <a:avLst/>
          </a:prstGeom>
        </p:spPr>
        <p:txBody>
          <a:bodyPr>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Arial" panose="020B0604020202020204" pitchFamily="34" charset="0"/>
              </a:rPr>
              <a:t>5. La chambre à coucher d’un navire est appelée :</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La bannette</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Le carré</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La cabine</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La couchette</a:t>
            </a:r>
            <a:endParaRPr lang="fr-FR"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3432796" y="3819223"/>
            <a:ext cx="6096000" cy="1915589"/>
          </a:xfrm>
          <a:prstGeom prst="rect">
            <a:avLst/>
          </a:prstGeom>
        </p:spPr>
        <p:txBody>
          <a:bodyPr>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Arial" panose="020B0604020202020204" pitchFamily="34" charset="0"/>
              </a:rPr>
              <a:t>6. Le compartiment machine est : </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Une salle de réunion avec des ordinateurs</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 atelier de réparation d’éléments mécaniques</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Le pressing de l’équipage</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Le lieu où se trouve le ou les moteurs du navire</a:t>
            </a:r>
            <a:endParaRPr lang="fr-FR"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3511173" y="2802963"/>
            <a:ext cx="147820" cy="224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3511173" y="5445306"/>
            <a:ext cx="147820" cy="224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Inscriptions à l&amp;#39;examen du BIMer et du CAEIMER session 2022 - éduscol STI">
            <a:extLst>
              <a:ext uri="{FF2B5EF4-FFF2-40B4-BE49-F238E27FC236}">
                <a16:creationId xmlns:a16="http://schemas.microsoft.com/office/drawing/2014/main" id="{5D623CC5-8939-5911-2B94-33BD513A8004}"/>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3613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8345716"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 QCM</a:t>
            </a:r>
          </a:p>
        </p:txBody>
      </p:sp>
      <p:sp>
        <p:nvSpPr>
          <p:cNvPr id="2" name="Rectangle 1"/>
          <p:cNvSpPr/>
          <p:nvPr/>
        </p:nvSpPr>
        <p:spPr>
          <a:xfrm>
            <a:off x="3727268" y="1568766"/>
            <a:ext cx="8329749" cy="1955407"/>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Arial" panose="020B0604020202020204" pitchFamily="34" charset="0"/>
              </a:rPr>
              <a:t>7. Une coursive est :</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Une petite cours ou l’équipage peut faire des exercices physiques</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 passage dans le sens de la longueur du navire</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Une canalisation qui permet à l’eau de mer, projetée sur les ponts, de s’écouler</a:t>
            </a:r>
          </a:p>
          <a:p>
            <a:pPr marL="342900" lvl="0" indent="-342900">
              <a:lnSpc>
                <a:spcPct val="150000"/>
              </a:lnSpc>
              <a:spcAft>
                <a:spcPts val="0"/>
              </a:spcAft>
              <a:buFont typeface="Symbol" panose="05050102010706020507" pitchFamily="18" charset="2"/>
              <a:buChar char=""/>
            </a:pPr>
            <a:r>
              <a:rPr lang="fr-FR" sz="1600" dirty="0">
                <a:solidFill>
                  <a:srgbClr val="000000"/>
                </a:solidFill>
                <a:latin typeface="Arial" panose="020B0604020202020204" pitchFamily="34" charset="0"/>
                <a:ea typeface="Calibri" panose="020F0502020204030204" pitchFamily="34" charset="0"/>
                <a:cs typeface="Arial" panose="020B0604020202020204" pitchFamily="34" charset="0"/>
              </a:rPr>
              <a:t>Une salle commune faisant office de </a:t>
            </a:r>
            <a:r>
              <a:rPr lang="fr-FR" sz="1600" i="1" dirty="0">
                <a:solidFill>
                  <a:srgbClr val="000000"/>
                </a:solidFill>
                <a:latin typeface="Arial" panose="020B0604020202020204" pitchFamily="34" charset="0"/>
                <a:ea typeface="Calibri" panose="020F0502020204030204" pitchFamily="34" charset="0"/>
                <a:cs typeface="Arial" panose="020B0604020202020204" pitchFamily="34" charset="0"/>
              </a:rPr>
              <a:t>salle à manger</a:t>
            </a:r>
            <a:r>
              <a:rPr lang="fr-FR" sz="1600" dirty="0">
                <a:solidFill>
                  <a:srgbClr val="000000"/>
                </a:solidFill>
                <a:latin typeface="Arial" panose="020B0604020202020204" pitchFamily="34" charset="0"/>
                <a:ea typeface="Calibri" panose="020F0502020204030204" pitchFamily="34" charset="0"/>
                <a:cs typeface="Arial" panose="020B0604020202020204" pitchFamily="34" charset="0"/>
              </a:rPr>
              <a:t> et de lieu de détente</a:t>
            </a:r>
            <a:endParaRPr lang="fr-FR"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3727268" y="3859041"/>
            <a:ext cx="7036526" cy="1955407"/>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Arial" panose="020B0604020202020204" pitchFamily="34" charset="0"/>
              </a:rPr>
              <a:t>8. Les parties du navire militaire repérées par une flèche, se nomment :</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La passerelle</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La soute à munition</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Le hangar à hélicoptère</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Le pont d’envol</a:t>
            </a:r>
            <a:endParaRPr lang="fr-FR" sz="16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1" name="Groupe 10"/>
          <p:cNvGrpSpPr/>
          <p:nvPr/>
        </p:nvGrpSpPr>
        <p:grpSpPr>
          <a:xfrm>
            <a:off x="7058569" y="4413205"/>
            <a:ext cx="3705225" cy="1114425"/>
            <a:chOff x="0" y="0"/>
            <a:chExt cx="3819525" cy="1246505"/>
          </a:xfrm>
        </p:grpSpPr>
        <p:pic>
          <p:nvPicPr>
            <p:cNvPr id="15" name="Image 14"/>
            <p:cNvPicPr>
              <a:picLocks noChangeAspect="1"/>
            </p:cNvPicPr>
            <p:nvPr/>
          </p:nvPicPr>
          <p:blipFill>
            <a:blip r:embed="rId2">
              <a:clrChange>
                <a:clrFrom>
                  <a:srgbClr val="FBFFFE"/>
                </a:clrFrom>
                <a:clrTo>
                  <a:srgbClr val="FBFFFE">
                    <a:alpha val="0"/>
                  </a:srgbClr>
                </a:clrTo>
              </a:clrChange>
              <a:extLst>
                <a:ext uri="{28A0092B-C50C-407E-A947-70E740481C1C}">
                  <a14:useLocalDpi xmlns:a14="http://schemas.microsoft.com/office/drawing/2010/main" val="0"/>
                </a:ext>
              </a:extLst>
            </a:blip>
            <a:stretch>
              <a:fillRect/>
            </a:stretch>
          </p:blipFill>
          <p:spPr>
            <a:xfrm>
              <a:off x="0" y="0"/>
              <a:ext cx="3819525" cy="1246505"/>
            </a:xfrm>
            <a:prstGeom prst="rect">
              <a:avLst/>
            </a:prstGeom>
          </p:spPr>
        </p:pic>
        <p:cxnSp>
          <p:nvCxnSpPr>
            <p:cNvPr id="16" name="Connecteur droit avec flèche 15"/>
            <p:cNvCxnSpPr/>
            <p:nvPr/>
          </p:nvCxnSpPr>
          <p:spPr>
            <a:xfrm>
              <a:off x="828675" y="123825"/>
              <a:ext cx="104775" cy="55245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2933700" y="114300"/>
              <a:ext cx="104775" cy="552450"/>
            </a:xfrm>
            <a:prstGeom prst="straightConnector1">
              <a:avLst/>
            </a:prstGeom>
            <a:noFill/>
            <a:ln w="22225" cap="flat" cmpd="sng" algn="ctr">
              <a:solidFill>
                <a:sysClr val="windowText" lastClr="000000"/>
              </a:solidFill>
              <a:prstDash val="solid"/>
              <a:miter lim="800000"/>
              <a:tailEnd type="triangle"/>
            </a:ln>
            <a:effectLst/>
          </p:spPr>
        </p:cxnSp>
      </p:grpSp>
      <p:sp>
        <p:nvSpPr>
          <p:cNvPr id="18" name="Rectangle 17"/>
          <p:cNvSpPr/>
          <p:nvPr/>
        </p:nvSpPr>
        <p:spPr>
          <a:xfrm>
            <a:off x="3792583" y="2447437"/>
            <a:ext cx="147820" cy="224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p:cNvSpPr/>
          <p:nvPr/>
        </p:nvSpPr>
        <p:spPr>
          <a:xfrm>
            <a:off x="3792583" y="5475378"/>
            <a:ext cx="147820" cy="224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Inscriptions à l&amp;#39;examen du BIMer et du CAEIMER session 2022 - éduscol STI">
            <a:extLst>
              <a:ext uri="{FF2B5EF4-FFF2-40B4-BE49-F238E27FC236}">
                <a16:creationId xmlns:a16="http://schemas.microsoft.com/office/drawing/2014/main" id="{E6F23C65-7079-3E90-33E3-3E89436D27AF}"/>
              </a:ext>
            </a:extLst>
          </p:cNvPr>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3976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8345716"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 QCM</a:t>
            </a:r>
          </a:p>
        </p:txBody>
      </p:sp>
      <p:sp>
        <p:nvSpPr>
          <p:cNvPr id="2" name="Rectangle 1"/>
          <p:cNvSpPr/>
          <p:nvPr/>
        </p:nvSpPr>
        <p:spPr>
          <a:xfrm>
            <a:off x="3047999" y="1442443"/>
            <a:ext cx="8255726" cy="1955407"/>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Arial" panose="020B0604020202020204" pitchFamily="34" charset="0"/>
              </a:rPr>
              <a:t>9. La cale d’un navire est :</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 volume destiné à recevoir une cargaison</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Une pièce de bois, utilisée en fond de cale sèche pour soutenir la quille du navire</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Une pièce de bois qui permet d’immobiliser les éléments par forte mer</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Le lieu où s’effectue la navigation</a:t>
            </a:r>
            <a:endParaRPr lang="fr-FR"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p:cNvSpPr/>
          <p:nvPr/>
        </p:nvSpPr>
        <p:spPr>
          <a:xfrm>
            <a:off x="3047999" y="3750547"/>
            <a:ext cx="8725989" cy="1955407"/>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Arial" panose="020B0604020202020204" pitchFamily="34" charset="0"/>
              </a:rPr>
              <a:t>10. Sur un navire le carré est :</a:t>
            </a: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a:t>
            </a:r>
            <a:r>
              <a:rPr lang="fr-FR" sz="1600" dirty="0">
                <a:solidFill>
                  <a:srgbClr val="000000"/>
                </a:solidFill>
                <a:latin typeface="Arial" panose="020B0604020202020204" pitchFamily="34" charset="0"/>
                <a:ea typeface="Calibri" panose="020F0502020204030204" pitchFamily="34" charset="0"/>
                <a:cs typeface="Arial" panose="020B0604020202020204" pitchFamily="34" charset="0"/>
              </a:rPr>
              <a:t>e salle commune faisant office de salle à manger et de lieu de détente.</a:t>
            </a:r>
            <a:endParaRPr lang="fr-FR" sz="16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 volume destiné à recevoir une cargaison</a:t>
            </a:r>
          </a:p>
          <a:p>
            <a:pPr marL="342900" lvl="0" indent="-342900">
              <a:lnSpc>
                <a:spcPct val="150000"/>
              </a:lnSpc>
              <a:spcAft>
                <a:spcPts val="0"/>
              </a:spcAft>
              <a:buFont typeface="Symbol" panose="05050102010706020507" pitchFamily="18" charset="2"/>
              <a:buChar char=""/>
            </a:pPr>
            <a:r>
              <a:rPr lang="fr-FR" sz="1600" dirty="0">
                <a:solidFill>
                  <a:srgbClr val="000000"/>
                </a:solidFill>
                <a:latin typeface="Arial" panose="020B0604020202020204" pitchFamily="34" charset="0"/>
                <a:ea typeface="Calibri" panose="020F0502020204030204" pitchFamily="34" charset="0"/>
                <a:cs typeface="Arial" panose="020B0604020202020204" pitchFamily="34" charset="0"/>
              </a:rPr>
              <a:t>Un magasin où sont stockés les vivres et les provisions du navire</a:t>
            </a:r>
            <a:endParaRPr lang="fr-FR" sz="1600" dirty="0">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Aft>
                <a:spcPts val="0"/>
              </a:spcAft>
              <a:buFont typeface="Symbol" panose="05050102010706020507" pitchFamily="18" charset="2"/>
              <a:buChar char=""/>
            </a:pPr>
            <a:r>
              <a:rPr lang="fr-FR" sz="1600" dirty="0">
                <a:latin typeface="Arial" panose="020B0604020202020204" pitchFamily="34" charset="0"/>
                <a:ea typeface="Calibri" panose="020F0502020204030204" pitchFamily="34" charset="0"/>
                <a:cs typeface="Arial" panose="020B0604020202020204" pitchFamily="34" charset="0"/>
              </a:rPr>
              <a:t>Un réservoir d’eau de mer qui maintien l’équilibre du navire en fonction de la cargaison</a:t>
            </a:r>
            <a:endParaRPr lang="fr-FR"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Rectangle 10"/>
          <p:cNvSpPr/>
          <p:nvPr/>
        </p:nvSpPr>
        <p:spPr>
          <a:xfrm>
            <a:off x="3139440" y="1924923"/>
            <a:ext cx="147820" cy="224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3139440" y="4263174"/>
            <a:ext cx="147820" cy="224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Inscriptions à l&amp;#39;examen du BIMer et du CAEIMER session 2022 - éduscol STI">
            <a:extLst>
              <a:ext uri="{FF2B5EF4-FFF2-40B4-BE49-F238E27FC236}">
                <a16:creationId xmlns:a16="http://schemas.microsoft.com/office/drawing/2014/main" id="{FE0F5C10-51F5-932F-0596-3CCD95C4DBD5}"/>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477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307938" y="526012"/>
            <a:ext cx="8345716"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16" name="Rectangle 15"/>
          <p:cNvSpPr/>
          <p:nvPr/>
        </p:nvSpPr>
        <p:spPr>
          <a:xfrm>
            <a:off x="3644536" y="3042788"/>
            <a:ext cx="4598125" cy="923330"/>
          </a:xfrm>
          <a:prstGeom prst="rect">
            <a:avLst/>
          </a:prstGeom>
          <a:noFill/>
        </p:spPr>
        <p:txBody>
          <a:bodyPr wrap="square" lIns="91440" tIns="45720" rIns="91440" bIns="45720">
            <a:spAutoFit/>
          </a:bodyPr>
          <a:lstStyle/>
          <a:p>
            <a:pPr algn="ctr"/>
            <a:r>
              <a:rPr lang="fr-FR" sz="5400" b="1" cap="none" spc="0" dirty="0">
                <a:ln w="0"/>
                <a:solidFill>
                  <a:schemeClr val="accent1"/>
                </a:solidFill>
                <a:effectLst>
                  <a:outerShdw blurRad="38100" dist="25400" dir="5400000" algn="ctr" rotWithShape="0">
                    <a:srgbClr val="6E747A">
                      <a:alpha val="43000"/>
                    </a:srgbClr>
                  </a:outerShdw>
                </a:effectLst>
              </a:rPr>
              <a:t>QCM : FIN</a:t>
            </a:r>
          </a:p>
        </p:txBody>
      </p:sp>
      <p:pic>
        <p:nvPicPr>
          <p:cNvPr id="2" name="Image 1" descr="Inscriptions à l&amp;#39;examen du BIMer et du CAEIMER session 2022 - éduscol STI">
            <a:extLst>
              <a:ext uri="{FF2B5EF4-FFF2-40B4-BE49-F238E27FC236}">
                <a16:creationId xmlns:a16="http://schemas.microsoft.com/office/drawing/2014/main" id="{BCCFB00B-E902-DCD3-A2DC-B725563421DE}"/>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57188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248464" y="514735"/>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 name="ZoneTexte 1"/>
          <p:cNvSpPr txBox="1"/>
          <p:nvPr/>
        </p:nvSpPr>
        <p:spPr>
          <a:xfrm>
            <a:off x="1772782" y="2276571"/>
            <a:ext cx="2468880" cy="369332"/>
          </a:xfrm>
          <a:prstGeom prst="rect">
            <a:avLst/>
          </a:prstGeom>
          <a:noFill/>
        </p:spPr>
        <p:txBody>
          <a:bodyPr wrap="square" rtlCol="0">
            <a:spAutoFit/>
          </a:bodyPr>
          <a:lstStyle/>
          <a:p>
            <a:pPr algn="ctr"/>
            <a:r>
              <a:rPr lang="fr-FR" dirty="0">
                <a:latin typeface="Arial" panose="020B0604020202020204" pitchFamily="34" charset="0"/>
                <a:cs typeface="Arial" panose="020B0604020202020204" pitchFamily="34" charset="0"/>
              </a:rPr>
              <a:t>Bateaux ou navires</a:t>
            </a:r>
          </a:p>
        </p:txBody>
      </p:sp>
      <p:sp>
        <p:nvSpPr>
          <p:cNvPr id="22" name="Rectangle 21"/>
          <p:cNvSpPr/>
          <p:nvPr/>
        </p:nvSpPr>
        <p:spPr>
          <a:xfrm>
            <a:off x="1890347" y="2645903"/>
            <a:ext cx="8438606" cy="1524007"/>
          </a:xfrm>
          <a:prstGeom prst="rect">
            <a:avLst/>
          </a:prstGeom>
        </p:spPr>
        <p:txBody>
          <a:bodyPr wrap="square">
            <a:spAutoFit/>
          </a:bodyPr>
          <a:lstStyle/>
          <a:p>
            <a:pPr>
              <a:lnSpc>
                <a:spcPct val="150000"/>
              </a:lnSpc>
            </a:pPr>
            <a:r>
              <a:rPr lang="fr-FR" sz="1600" dirty="0">
                <a:latin typeface="Arial" panose="020B0604020202020204" pitchFamily="34" charset="0"/>
                <a:cs typeface="Arial" panose="020B0604020202020204" pitchFamily="34" charset="0"/>
              </a:rPr>
              <a:t>Un navire est une embarcation maritime destinée à la navigation sur mer où s’appliquent les règles de navigation maritime (la sécurité, la pollution et l’exploitation en mer).  Un bateau devient un navire lorsqu’il englobe l’ensemble de ces critères. De plus le navire est, en principe, un bateau de fort tonnage destiné à la navigation en pleine mer.</a:t>
            </a:r>
          </a:p>
        </p:txBody>
      </p:sp>
      <p:sp>
        <p:nvSpPr>
          <p:cNvPr id="23" name="Bouton d'action : Retour 22">
            <a:hlinkClick r:id="rId2" action="ppaction://hlinksldjump" highlightClick="1"/>
          </p:cNvPr>
          <p:cNvSpPr/>
          <p:nvPr/>
        </p:nvSpPr>
        <p:spPr>
          <a:xfrm>
            <a:off x="11077304" y="6035040"/>
            <a:ext cx="352697" cy="33963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Inscriptions à l&amp;#39;examen du BIMer et du CAEIMER session 2022 - éduscol STI">
            <a:extLst>
              <a:ext uri="{FF2B5EF4-FFF2-40B4-BE49-F238E27FC236}">
                <a16:creationId xmlns:a16="http://schemas.microsoft.com/office/drawing/2014/main" id="{29329FAF-6987-97B9-33B4-5EAF0699D5D7}"/>
              </a:ext>
            </a:extLst>
          </p:cNvPr>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6054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grpSp>
        <p:nvGrpSpPr>
          <p:cNvPr id="12" name="Groupe 11"/>
          <p:cNvGrpSpPr/>
          <p:nvPr/>
        </p:nvGrpSpPr>
        <p:grpSpPr>
          <a:xfrm>
            <a:off x="513882" y="2028761"/>
            <a:ext cx="4382582" cy="2239459"/>
            <a:chOff x="0" y="70349"/>
            <a:chExt cx="2623820" cy="1206001"/>
          </a:xfrm>
        </p:grpSpPr>
        <p:pic>
          <p:nvPicPr>
            <p:cNvPr id="13" name="Imag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266700"/>
              <a:ext cx="2560955" cy="1009650"/>
            </a:xfrm>
            <a:prstGeom prst="rect">
              <a:avLst/>
            </a:prstGeom>
          </p:spPr>
        </p:pic>
        <p:sp>
          <p:nvSpPr>
            <p:cNvPr id="14" name="Zone de texte 408795"/>
            <p:cNvSpPr txBox="1"/>
            <p:nvPr/>
          </p:nvSpPr>
          <p:spPr>
            <a:xfrm>
              <a:off x="2171700" y="117974"/>
              <a:ext cx="271145" cy="2190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2</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Zone de texte 408796"/>
            <p:cNvSpPr txBox="1"/>
            <p:nvPr/>
          </p:nvSpPr>
          <p:spPr>
            <a:xfrm>
              <a:off x="2352675" y="427755"/>
              <a:ext cx="271145" cy="2000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3</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Zone de texte 408798"/>
            <p:cNvSpPr txBox="1"/>
            <p:nvPr/>
          </p:nvSpPr>
          <p:spPr>
            <a:xfrm>
              <a:off x="923925" y="70349"/>
              <a:ext cx="271145" cy="2190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Ellipse 16"/>
            <p:cNvSpPr/>
            <p:nvPr/>
          </p:nvSpPr>
          <p:spPr>
            <a:xfrm rot="735690">
              <a:off x="152400" y="695325"/>
              <a:ext cx="592468" cy="173853"/>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8" name="Ellipse 17"/>
            <p:cNvSpPr/>
            <p:nvPr/>
          </p:nvSpPr>
          <p:spPr>
            <a:xfrm>
              <a:off x="1533525" y="723900"/>
              <a:ext cx="828675" cy="228600"/>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9" name="Ellipse 18"/>
            <p:cNvSpPr/>
            <p:nvPr/>
          </p:nvSpPr>
          <p:spPr>
            <a:xfrm>
              <a:off x="1571625" y="381000"/>
              <a:ext cx="666750" cy="323850"/>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20" name="Connecteur droit avec flèche 19"/>
            <p:cNvCxnSpPr/>
            <p:nvPr/>
          </p:nvCxnSpPr>
          <p:spPr>
            <a:xfrm flipH="1">
              <a:off x="2133600" y="285750"/>
              <a:ext cx="139033" cy="127635"/>
            </a:xfrm>
            <a:prstGeom prst="straightConnector1">
              <a:avLst/>
            </a:prstGeom>
            <a:noFill/>
            <a:ln w="22225" cap="flat" cmpd="sng" algn="ctr">
              <a:solidFill>
                <a:sysClr val="windowText" lastClr="000000"/>
              </a:solidFill>
              <a:prstDash val="solid"/>
              <a:miter lim="800000"/>
              <a:tailEnd type="triangle"/>
            </a:ln>
            <a:effectLst/>
          </p:spPr>
        </p:cxnSp>
        <p:cxnSp>
          <p:nvCxnSpPr>
            <p:cNvPr id="21" name="Connecteur droit avec flèche 20"/>
            <p:cNvCxnSpPr/>
            <p:nvPr/>
          </p:nvCxnSpPr>
          <p:spPr>
            <a:xfrm flipH="1">
              <a:off x="514350" y="219075"/>
              <a:ext cx="523875" cy="489585"/>
            </a:xfrm>
            <a:prstGeom prst="straightConnector1">
              <a:avLst/>
            </a:prstGeom>
            <a:noFill/>
            <a:ln w="22225" cap="flat" cmpd="sng" algn="ctr">
              <a:solidFill>
                <a:sysClr val="windowText" lastClr="000000"/>
              </a:solidFill>
              <a:prstDash val="solid"/>
              <a:miter lim="800000"/>
              <a:tailEnd type="triangle"/>
            </a:ln>
            <a:effectLst/>
          </p:spPr>
        </p:cxnSp>
        <p:cxnSp>
          <p:nvCxnSpPr>
            <p:cNvPr id="22" name="Connecteur droit avec flèche 21"/>
            <p:cNvCxnSpPr/>
            <p:nvPr/>
          </p:nvCxnSpPr>
          <p:spPr>
            <a:xfrm flipH="1">
              <a:off x="2257425" y="571500"/>
              <a:ext cx="178859" cy="175260"/>
            </a:xfrm>
            <a:prstGeom prst="straightConnector1">
              <a:avLst/>
            </a:prstGeom>
            <a:noFill/>
            <a:ln w="22225" cap="flat" cmpd="sng" algn="ctr">
              <a:solidFill>
                <a:sysClr val="windowText" lastClr="000000"/>
              </a:solidFill>
              <a:prstDash val="solid"/>
              <a:miter lim="800000"/>
              <a:tailEnd type="triangle"/>
            </a:ln>
            <a:effectLst/>
          </p:spPr>
        </p:cxnSp>
      </p:grpSp>
      <p:grpSp>
        <p:nvGrpSpPr>
          <p:cNvPr id="40" name="Groupe 39"/>
          <p:cNvGrpSpPr/>
          <p:nvPr/>
        </p:nvGrpSpPr>
        <p:grpSpPr>
          <a:xfrm>
            <a:off x="5191323" y="1681697"/>
            <a:ext cx="6425481" cy="4183526"/>
            <a:chOff x="5639559" y="1466114"/>
            <a:chExt cx="5860707" cy="3836527"/>
          </a:xfrm>
        </p:grpSpPr>
        <p:pic>
          <p:nvPicPr>
            <p:cNvPr id="2" name="Image 1"/>
            <p:cNvPicPr>
              <a:picLocks noChangeAspect="1"/>
            </p:cNvPicPr>
            <p:nvPr/>
          </p:nvPicPr>
          <p:blipFill>
            <a:blip r:embed="rId3">
              <a:clrChange>
                <a:clrFrom>
                  <a:srgbClr val="FFFFFF"/>
                </a:clrFrom>
                <a:clrTo>
                  <a:srgbClr val="FFFFFF">
                    <a:alpha val="0"/>
                  </a:srgbClr>
                </a:clrTo>
              </a:clrChange>
            </a:blip>
            <a:stretch>
              <a:fillRect/>
            </a:stretch>
          </p:blipFill>
          <p:spPr>
            <a:xfrm>
              <a:off x="5639559" y="1466114"/>
              <a:ext cx="5860707" cy="3836527"/>
            </a:xfrm>
            <a:prstGeom prst="rect">
              <a:avLst/>
            </a:prstGeom>
          </p:spPr>
        </p:pic>
        <p:sp>
          <p:nvSpPr>
            <p:cNvPr id="25" name="Zone de texte 408792"/>
            <p:cNvSpPr txBox="1"/>
            <p:nvPr/>
          </p:nvSpPr>
          <p:spPr>
            <a:xfrm>
              <a:off x="10372108" y="4517169"/>
              <a:ext cx="379297" cy="36073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Zone de texte 408797"/>
            <p:cNvSpPr txBox="1"/>
            <p:nvPr/>
          </p:nvSpPr>
          <p:spPr>
            <a:xfrm>
              <a:off x="7325144" y="2204693"/>
              <a:ext cx="379297" cy="36073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2</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Zone de texte 408799"/>
            <p:cNvSpPr txBox="1"/>
            <p:nvPr/>
          </p:nvSpPr>
          <p:spPr>
            <a:xfrm>
              <a:off x="8308845" y="4861178"/>
              <a:ext cx="360013" cy="36073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3</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Ellipse 27"/>
            <p:cNvSpPr/>
            <p:nvPr/>
          </p:nvSpPr>
          <p:spPr>
            <a:xfrm rot="277052">
              <a:off x="7563397" y="2827268"/>
              <a:ext cx="741341" cy="131940"/>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9" name="Ellipse 28"/>
            <p:cNvSpPr/>
            <p:nvPr/>
          </p:nvSpPr>
          <p:spPr>
            <a:xfrm rot="20547255">
              <a:off x="9653398" y="3765444"/>
              <a:ext cx="1029679" cy="252984"/>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0" name="Ellipse 29"/>
            <p:cNvSpPr/>
            <p:nvPr/>
          </p:nvSpPr>
          <p:spPr>
            <a:xfrm rot="21068861">
              <a:off x="7258605" y="3869721"/>
              <a:ext cx="1577090" cy="533920"/>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31" name="Connecteur droit avec flèche 30"/>
            <p:cNvCxnSpPr/>
            <p:nvPr/>
          </p:nvCxnSpPr>
          <p:spPr>
            <a:xfrm>
              <a:off x="7606088" y="2464120"/>
              <a:ext cx="254071" cy="361980"/>
            </a:xfrm>
            <a:prstGeom prst="straightConnector1">
              <a:avLst/>
            </a:prstGeom>
            <a:noFill/>
            <a:ln w="22225" cap="flat" cmpd="sng" algn="ctr">
              <a:solidFill>
                <a:sysClr val="windowText" lastClr="000000"/>
              </a:solidFill>
              <a:prstDash val="solid"/>
              <a:miter lim="800000"/>
              <a:tailEnd type="triangle"/>
            </a:ln>
            <a:effectLst/>
          </p:spPr>
        </p:cxnSp>
        <p:cxnSp>
          <p:nvCxnSpPr>
            <p:cNvPr id="32" name="Connecteur droit avec flèche 31"/>
            <p:cNvCxnSpPr/>
            <p:nvPr/>
          </p:nvCxnSpPr>
          <p:spPr>
            <a:xfrm flipH="1" flipV="1">
              <a:off x="10245560" y="4012543"/>
              <a:ext cx="253096" cy="509266"/>
            </a:xfrm>
            <a:prstGeom prst="straightConnector1">
              <a:avLst/>
            </a:prstGeom>
            <a:noFill/>
            <a:ln w="22225" cap="flat" cmpd="sng" algn="ctr">
              <a:solidFill>
                <a:sysClr val="windowText" lastClr="000000"/>
              </a:solidFill>
              <a:prstDash val="solid"/>
              <a:miter lim="800000"/>
              <a:tailEnd type="triangle"/>
            </a:ln>
            <a:effectLst/>
          </p:spPr>
        </p:cxnSp>
        <p:cxnSp>
          <p:nvCxnSpPr>
            <p:cNvPr id="33" name="Connecteur droit avec flèche 32"/>
            <p:cNvCxnSpPr/>
            <p:nvPr/>
          </p:nvCxnSpPr>
          <p:spPr>
            <a:xfrm flipH="1" flipV="1">
              <a:off x="8184040" y="4370403"/>
              <a:ext cx="249611" cy="510330"/>
            </a:xfrm>
            <a:prstGeom prst="straightConnector1">
              <a:avLst/>
            </a:prstGeom>
            <a:noFill/>
            <a:ln w="22225" cap="flat" cmpd="sng" algn="ctr">
              <a:solidFill>
                <a:sysClr val="windowText" lastClr="000000"/>
              </a:solidFill>
              <a:prstDash val="solid"/>
              <a:miter lim="800000"/>
              <a:tailEnd type="triangle"/>
            </a:ln>
            <a:effectLst/>
          </p:spPr>
        </p:cxnSp>
      </p:grpSp>
      <p:sp>
        <p:nvSpPr>
          <p:cNvPr id="34" name="Zone de texte 408779"/>
          <p:cNvSpPr txBox="1"/>
          <p:nvPr/>
        </p:nvSpPr>
        <p:spPr>
          <a:xfrm>
            <a:off x="9070391" y="5370586"/>
            <a:ext cx="2028825" cy="2952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u="sng" dirty="0">
                <a:effectLst/>
                <a:latin typeface="Arial" panose="020B0604020202020204" pitchFamily="34" charset="0"/>
                <a:ea typeface="Calibri" panose="020F0502020204030204" pitchFamily="34" charset="0"/>
                <a:cs typeface="Times New Roman" panose="02020603050405020304" pitchFamily="18" charset="0"/>
              </a:rPr>
              <a:t>Navire militaire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Zone de texte 408778"/>
          <p:cNvSpPr txBox="1"/>
          <p:nvPr/>
        </p:nvSpPr>
        <p:spPr>
          <a:xfrm>
            <a:off x="1110151" y="4303593"/>
            <a:ext cx="2028825" cy="2952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u="sng" dirty="0">
                <a:effectLst/>
                <a:latin typeface="Arial" panose="020B0604020202020204" pitchFamily="34" charset="0"/>
                <a:ea typeface="Calibri" panose="020F0502020204030204" pitchFamily="34" charset="0"/>
                <a:cs typeface="Times New Roman" panose="02020603050405020304" pitchFamily="18" charset="0"/>
              </a:rPr>
              <a:t>Navire de travail</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Rectangle 35"/>
          <p:cNvSpPr/>
          <p:nvPr/>
        </p:nvSpPr>
        <p:spPr>
          <a:xfrm>
            <a:off x="2902544" y="6022679"/>
            <a:ext cx="6674094" cy="357214"/>
          </a:xfrm>
          <a:prstGeom prst="rect">
            <a:avLst/>
          </a:prstGeom>
        </p:spPr>
        <p:txBody>
          <a:bodyPr wrap="square">
            <a:spAutoFit/>
          </a:bodyPr>
          <a:lstStyle/>
          <a:p>
            <a:pPr algn="ctr">
              <a:lnSpc>
                <a:spcPct val="115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1 : Espace de propulsion ; </a:t>
            </a:r>
            <a:r>
              <a:rPr lang="fr-F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2 : Espace de navigation ; </a:t>
            </a:r>
            <a:r>
              <a:rPr lang="fr-FR" sz="1600" dirty="0">
                <a:latin typeface="Arial" panose="020B0604020202020204" pitchFamily="34" charset="0"/>
                <a:ea typeface="Calibri" panose="020F0502020204030204" pitchFamily="34" charset="0"/>
                <a:cs typeface="Times New Roman" panose="02020603050405020304" pitchFamily="18" charset="0"/>
              </a:rPr>
              <a:t>3 : Espace de vie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Bouton d'action : Informations 40">
            <a:hlinkClick r:id="rId4" action="ppaction://hlinksldjump" highlightClick="1"/>
          </p:cNvPr>
          <p:cNvSpPr/>
          <p:nvPr/>
        </p:nvSpPr>
        <p:spPr>
          <a:xfrm>
            <a:off x="11220994" y="6118451"/>
            <a:ext cx="395810" cy="373790"/>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p:cNvSpPr/>
          <p:nvPr/>
        </p:nvSpPr>
        <p:spPr>
          <a:xfrm>
            <a:off x="9033004" y="597755"/>
            <a:ext cx="2855269" cy="621709"/>
          </a:xfrm>
          <a:prstGeom prst="rect">
            <a:avLst/>
          </a:prstGeom>
        </p:spPr>
        <p:txBody>
          <a:bodyPr wrap="none">
            <a:spAutoFit/>
          </a:bodyPr>
          <a:lstStyle/>
          <a:p>
            <a:r>
              <a:rPr lang="fr-FR" sz="1600"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rPr>
              <a:t>1. </a:t>
            </a:r>
            <a:r>
              <a:rPr lang="fr-FR" sz="1600" u="sng"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rPr>
              <a:t>Les espaces communs </a:t>
            </a:r>
          </a:p>
          <a:p>
            <a:pPr>
              <a:lnSpc>
                <a:spcPct val="115000"/>
              </a:lnSpc>
              <a:spcAft>
                <a:spcPts val="800"/>
              </a:spcAft>
            </a:pPr>
            <a:r>
              <a:rPr lang="fr-FR" sz="1600" u="sng" dirty="0">
                <a:solidFill>
                  <a:schemeClr val="accent2">
                    <a:lumMod val="75000"/>
                  </a:schemeClr>
                </a:solidFill>
                <a:latin typeface="Arial" panose="020B0604020202020204" pitchFamily="34" charset="0"/>
                <a:ea typeface="Calibri" panose="020F0502020204030204" pitchFamily="34" charset="0"/>
                <a:cs typeface="Times New Roman" panose="02020603050405020304" pitchFamily="18" charset="0"/>
              </a:rPr>
              <a:t>à tous les bateaux et navires</a:t>
            </a:r>
            <a:r>
              <a:rPr lang="fr-FR" sz="1600" u="sng" dirty="0">
                <a:latin typeface="Arial" panose="020B0604020202020204" pitchFamily="34" charset="0"/>
                <a:ea typeface="Calibri" panose="020F0502020204030204" pitchFamily="34" charset="0"/>
                <a:cs typeface="Times New Roman" panose="02020603050405020304" pitchFamily="18" charset="0"/>
              </a:rPr>
              <a:t>.</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descr="Inscriptions à l&amp;#39;examen du BIMer et du CAEIMER session 2022 - éduscol STI">
            <a:extLst>
              <a:ext uri="{FF2B5EF4-FFF2-40B4-BE49-F238E27FC236}">
                <a16:creationId xmlns:a16="http://schemas.microsoft.com/office/drawing/2014/main" id="{3ADA8A47-84E4-6398-7DA7-DB400B85A1C0}"/>
              </a:ext>
            </a:extLst>
          </p:cNvPr>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1297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4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248464" y="514735"/>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3" name="Bouton d'action : Retour 22">
            <a:hlinkClick r:id="rId2" action="ppaction://hlinksldjump" highlightClick="1"/>
          </p:cNvPr>
          <p:cNvSpPr/>
          <p:nvPr/>
        </p:nvSpPr>
        <p:spPr>
          <a:xfrm>
            <a:off x="11312436" y="6257109"/>
            <a:ext cx="365760" cy="39188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L&amp;amp;#39;Austral – Passerelle | Escale croisière"/>
          <p:cNvPicPr>
            <a:picLocks noChangeAspect="1" noChangeArrowheads="1"/>
          </p:cNvPicPr>
          <p:nvPr/>
        </p:nvPicPr>
        <p:blipFill rotWithShape="1">
          <a:blip r:embed="rId3">
            <a:extLst>
              <a:ext uri="{28A0092B-C50C-407E-A947-70E740481C1C}">
                <a14:useLocalDpi xmlns:a14="http://schemas.microsoft.com/office/drawing/2010/main" val="0"/>
              </a:ext>
            </a:extLst>
          </a:blip>
          <a:srcRect b="7406"/>
          <a:stretch/>
        </p:blipFill>
        <p:spPr bwMode="auto">
          <a:xfrm>
            <a:off x="1660026" y="1307505"/>
            <a:ext cx="8894763" cy="549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3277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248464" y="514735"/>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3" name="Bouton d'action : Retour 22">
            <a:hlinkClick r:id="rId2" action="ppaction://hlinksldjump" highlightClick="1"/>
          </p:cNvPr>
          <p:cNvSpPr/>
          <p:nvPr/>
        </p:nvSpPr>
        <p:spPr>
          <a:xfrm>
            <a:off x="11349703" y="6222881"/>
            <a:ext cx="341555" cy="346145"/>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148" name="Picture 4" descr="https://afcan.org/dossiers_juridiques/responsabilite_indemnisation/manoeuv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48" y="1645170"/>
            <a:ext cx="12000118" cy="4501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7579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248464" y="514735"/>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3" name="Bouton d'action : Retour 22">
            <a:hlinkClick r:id="rId2" action="ppaction://hlinksldjump" highlightClick="1"/>
          </p:cNvPr>
          <p:cNvSpPr/>
          <p:nvPr/>
        </p:nvSpPr>
        <p:spPr>
          <a:xfrm>
            <a:off x="11403874" y="6230983"/>
            <a:ext cx="326572" cy="352697"/>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122" name="Picture 2" descr="Bateau De Pont De Ferry Peint En Jaune Et Noir Avec Une épaisse Corde D&amp;amp;#39; amarrage Et De L&amp;amp;#39;eau De Mer, Thaïlande | Photo Premi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6432" y="1307505"/>
            <a:ext cx="8125096" cy="5412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182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248464" y="514735"/>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3" name="Bouton d'action : Retour 22">
            <a:hlinkClick r:id="rId2" action="ppaction://hlinksldjump" highlightClick="1"/>
          </p:cNvPr>
          <p:cNvSpPr/>
          <p:nvPr/>
        </p:nvSpPr>
        <p:spPr>
          <a:xfrm>
            <a:off x="11299373" y="6193551"/>
            <a:ext cx="365760" cy="339634"/>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098" name="Picture 2" descr="Sécuriser une coursive extérieure | Wat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7509" y="1333158"/>
            <a:ext cx="3958330" cy="237499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4"/>
          <a:stretch>
            <a:fillRect/>
          </a:stretch>
        </p:blipFill>
        <p:spPr>
          <a:xfrm>
            <a:off x="1715535" y="1382235"/>
            <a:ext cx="3390518" cy="2276844"/>
          </a:xfrm>
          <a:prstGeom prst="rect">
            <a:avLst/>
          </a:prstGeom>
        </p:spPr>
      </p:pic>
      <p:pic>
        <p:nvPicPr>
          <p:cNvPr id="4102" name="Picture 6" descr="navire/coursive"/>
          <p:cNvPicPr>
            <a:picLocks noChangeAspect="1" noChangeArrowheads="1"/>
          </p:cNvPicPr>
          <p:nvPr/>
        </p:nvPicPr>
        <p:blipFill rotWithShape="1">
          <a:blip r:embed="rId5">
            <a:extLst>
              <a:ext uri="{28A0092B-C50C-407E-A947-70E740481C1C}">
                <a14:useLocalDpi xmlns:a14="http://schemas.microsoft.com/office/drawing/2010/main" val="0"/>
              </a:ext>
            </a:extLst>
          </a:blip>
          <a:srcRect b="8668"/>
          <a:stretch/>
        </p:blipFill>
        <p:spPr bwMode="auto">
          <a:xfrm>
            <a:off x="6588699" y="3911897"/>
            <a:ext cx="3826765" cy="262128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arine marchan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300" y="3893423"/>
            <a:ext cx="3623468" cy="2717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8207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248464" y="514735"/>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3" name="Bouton d'action : Retour 22">
            <a:hlinkClick r:id="rId2" action="ppaction://hlinksldjump" highlightClick="1"/>
          </p:cNvPr>
          <p:cNvSpPr/>
          <p:nvPr/>
        </p:nvSpPr>
        <p:spPr>
          <a:xfrm>
            <a:off x="11312435" y="6143422"/>
            <a:ext cx="378823" cy="417246"/>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3"/>
          <a:stretch>
            <a:fillRect/>
          </a:stretch>
        </p:blipFill>
        <p:spPr>
          <a:xfrm>
            <a:off x="1724872" y="1396625"/>
            <a:ext cx="3047184" cy="4570777"/>
          </a:xfrm>
          <a:prstGeom prst="rect">
            <a:avLst/>
          </a:prstGeom>
        </p:spPr>
      </p:pic>
      <p:pic>
        <p:nvPicPr>
          <p:cNvPr id="3082" name="Picture 10" descr="http://www.marine-marchande.net/FM/Nabucco/Images/Le%20Havre_Depart_16-18_dec_2006/Le_Havre_Chargement_17-12-06/Cabine-Tour_du_Monde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853" y="1873082"/>
            <a:ext cx="5256213" cy="394216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609075" y="5974145"/>
            <a:ext cx="3278777" cy="338554"/>
          </a:xfrm>
          <a:prstGeom prst="rect">
            <a:avLst/>
          </a:prstGeom>
          <a:noFill/>
        </p:spPr>
        <p:txBody>
          <a:bodyPr wrap="square" rtlCol="0">
            <a:spAutoFit/>
          </a:bodyPr>
          <a:lstStyle/>
          <a:p>
            <a:pPr algn="ctr"/>
            <a:r>
              <a:rPr lang="fr-FR" sz="1600" dirty="0">
                <a:latin typeface="Arial" panose="020B0604020202020204" pitchFamily="34" charset="0"/>
                <a:cs typeface="Arial" panose="020B0604020202020204" pitchFamily="34" charset="0"/>
              </a:rPr>
              <a:t>Exemple d’une cabine d’équipage</a:t>
            </a:r>
          </a:p>
        </p:txBody>
      </p:sp>
      <p:sp>
        <p:nvSpPr>
          <p:cNvPr id="14" name="ZoneTexte 13"/>
          <p:cNvSpPr txBox="1"/>
          <p:nvPr/>
        </p:nvSpPr>
        <p:spPr>
          <a:xfrm>
            <a:off x="6319910" y="5852475"/>
            <a:ext cx="3278777" cy="338554"/>
          </a:xfrm>
          <a:prstGeom prst="rect">
            <a:avLst/>
          </a:prstGeom>
          <a:noFill/>
        </p:spPr>
        <p:txBody>
          <a:bodyPr wrap="square" rtlCol="0">
            <a:spAutoFit/>
          </a:bodyPr>
          <a:lstStyle/>
          <a:p>
            <a:pPr algn="ctr"/>
            <a:r>
              <a:rPr lang="fr-FR" sz="1600" dirty="0">
                <a:latin typeface="Arial" panose="020B0604020202020204" pitchFamily="34" charset="0"/>
                <a:cs typeface="Arial" panose="020B0604020202020204" pitchFamily="34" charset="0"/>
              </a:rPr>
              <a:t>Exemple d’une cabine d’officier</a:t>
            </a:r>
          </a:p>
        </p:txBody>
      </p:sp>
      <p:pic>
        <p:nvPicPr>
          <p:cNvPr id="21" name="Image 20"/>
          <p:cNvPicPr>
            <a:picLocks noChangeAspect="1"/>
          </p:cNvPicPr>
          <p:nvPr/>
        </p:nvPicPr>
        <p:blipFill>
          <a:blip r:embed="rId5"/>
          <a:stretch>
            <a:fillRect/>
          </a:stretch>
        </p:blipFill>
        <p:spPr>
          <a:xfrm>
            <a:off x="10099276" y="237433"/>
            <a:ext cx="2048654" cy="1358347"/>
          </a:xfrm>
          <a:prstGeom prst="rect">
            <a:avLst/>
          </a:prstGeom>
        </p:spPr>
      </p:pic>
    </p:spTree>
    <p:extLst>
      <p:ext uri="{BB962C8B-B14F-4D97-AF65-F5344CB8AC3E}">
        <p14:creationId xmlns:p14="http://schemas.microsoft.com/office/powerpoint/2010/main" val="5172625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248464" y="514735"/>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3" name="Bouton d'action : Retour 22">
            <a:hlinkClick r:id="rId2" action="ppaction://hlinksldjump" highlightClick="1"/>
          </p:cNvPr>
          <p:cNvSpPr/>
          <p:nvPr/>
        </p:nvSpPr>
        <p:spPr>
          <a:xfrm>
            <a:off x="11377749" y="6165669"/>
            <a:ext cx="352697" cy="36576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marine marchan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9094" y="1359756"/>
            <a:ext cx="7030484" cy="527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6960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248464" y="514735"/>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3" name="Bouton d'action : Retour 22">
            <a:hlinkClick r:id="rId2" action="ppaction://hlinksldjump" highlightClick="1"/>
          </p:cNvPr>
          <p:cNvSpPr/>
          <p:nvPr/>
        </p:nvSpPr>
        <p:spPr>
          <a:xfrm>
            <a:off x="11204094" y="6054261"/>
            <a:ext cx="397806" cy="377603"/>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2015629" y="5811884"/>
            <a:ext cx="2200199" cy="421847"/>
          </a:xfrm>
          <a:prstGeom prst="rect">
            <a:avLst/>
          </a:prstGeom>
        </p:spPr>
        <p:txBody>
          <a:bodyPr wrap="square">
            <a:spAutoFit/>
          </a:bodyPr>
          <a:lstStyle/>
          <a:p>
            <a:pPr>
              <a:lnSpc>
                <a:spcPct val="150000"/>
              </a:lnSpc>
              <a:spcAft>
                <a:spcPts val="0"/>
              </a:spcAft>
            </a:pPr>
            <a:r>
              <a:rPr lang="fr-FR" sz="1600" u="sng" dirty="0">
                <a:latin typeface="Arial" panose="020B0604020202020204" pitchFamily="34" charset="0"/>
                <a:ea typeface="Calibri" panose="020F0502020204030204" pitchFamily="34" charset="0"/>
                <a:cs typeface="Times New Roman" panose="02020603050405020304" pitchFamily="18" charset="0"/>
              </a:rPr>
              <a:t>Le carré de l’équipage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http://www.marine-marchande.net/Petits_Reportages/Gwenaelle/Andromeda/carre-offici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235" y="2137240"/>
            <a:ext cx="4858877" cy="36441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marine-marchande.net/Petits_Reportages/Gwenaelle/Andromeda/carre-equip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6730" y="2129625"/>
            <a:ext cx="4858877" cy="364415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5"/>
          <a:stretch>
            <a:fillRect/>
          </a:stretch>
        </p:blipFill>
        <p:spPr>
          <a:xfrm>
            <a:off x="9994804" y="543447"/>
            <a:ext cx="2048654" cy="1358347"/>
          </a:xfrm>
          <a:prstGeom prst="rect">
            <a:avLst/>
          </a:prstGeom>
        </p:spPr>
      </p:pic>
      <p:sp>
        <p:nvSpPr>
          <p:cNvPr id="14" name="Rectangle 13"/>
          <p:cNvSpPr/>
          <p:nvPr/>
        </p:nvSpPr>
        <p:spPr>
          <a:xfrm>
            <a:off x="7582764" y="5781398"/>
            <a:ext cx="2200199" cy="461665"/>
          </a:xfrm>
          <a:prstGeom prst="rect">
            <a:avLst/>
          </a:prstGeom>
        </p:spPr>
        <p:txBody>
          <a:bodyPr wrap="square">
            <a:spAutoFit/>
          </a:bodyPr>
          <a:lstStyle/>
          <a:p>
            <a:pPr>
              <a:lnSpc>
                <a:spcPct val="150000"/>
              </a:lnSpc>
              <a:spcAft>
                <a:spcPts val="0"/>
              </a:spcAft>
            </a:pPr>
            <a:r>
              <a:rPr lang="fr-FR" sz="1600" u="sng" dirty="0">
                <a:latin typeface="Arial" panose="020B0604020202020204" pitchFamily="34" charset="0"/>
                <a:ea typeface="Calibri" panose="020F0502020204030204" pitchFamily="34" charset="0"/>
                <a:cs typeface="Times New Roman" panose="02020603050405020304" pitchFamily="18" charset="0"/>
              </a:rPr>
              <a:t>Le carré des officiers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10441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248464" y="514735"/>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3" name="Bouton d'action : Retour 22">
            <a:hlinkClick r:id="rId2" action="ppaction://hlinksldjump" highlightClick="1"/>
          </p:cNvPr>
          <p:cNvSpPr/>
          <p:nvPr/>
        </p:nvSpPr>
        <p:spPr>
          <a:xfrm>
            <a:off x="11350619" y="6078142"/>
            <a:ext cx="392889" cy="37186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74" name="Picture 2" descr="http://www.marine-marchande.net/Petits_Reportages/Gwenaelle/Andromeda/cuis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472" y="2148698"/>
            <a:ext cx="5599801" cy="419985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p:cNvPicPr>
            <a:picLocks noChangeAspect="1"/>
          </p:cNvPicPr>
          <p:nvPr/>
        </p:nvPicPr>
        <p:blipFill>
          <a:blip r:embed="rId4"/>
          <a:stretch>
            <a:fillRect/>
          </a:stretch>
        </p:blipFill>
        <p:spPr>
          <a:xfrm>
            <a:off x="9902857" y="468717"/>
            <a:ext cx="2048654" cy="1358347"/>
          </a:xfrm>
          <a:prstGeom prst="rect">
            <a:avLst/>
          </a:prstGeom>
        </p:spPr>
      </p:pic>
      <p:pic>
        <p:nvPicPr>
          <p:cNvPr id="2" name="Image 1"/>
          <p:cNvPicPr>
            <a:picLocks noChangeAspect="1"/>
          </p:cNvPicPr>
          <p:nvPr/>
        </p:nvPicPr>
        <p:blipFill>
          <a:blip r:embed="rId5"/>
          <a:stretch>
            <a:fillRect/>
          </a:stretch>
        </p:blipFill>
        <p:spPr>
          <a:xfrm>
            <a:off x="6607273" y="2148698"/>
            <a:ext cx="4344006" cy="4115374"/>
          </a:xfrm>
          <a:prstGeom prst="rect">
            <a:avLst/>
          </a:prstGeom>
        </p:spPr>
      </p:pic>
    </p:spTree>
    <p:extLst>
      <p:ext uri="{BB962C8B-B14F-4D97-AF65-F5344CB8AC3E}">
        <p14:creationId xmlns:p14="http://schemas.microsoft.com/office/powerpoint/2010/main" val="40803342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3248464" y="514735"/>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3" name="Bouton d'action : Retour 22">
            <a:hlinkClick r:id="rId2" action="ppaction://hlinksldjump" highlightClick="1"/>
          </p:cNvPr>
          <p:cNvSpPr/>
          <p:nvPr/>
        </p:nvSpPr>
        <p:spPr>
          <a:xfrm>
            <a:off x="11234057" y="6092379"/>
            <a:ext cx="418011" cy="386798"/>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Picture 2" descr="ballast bateau Cheaper Than Retail Price&amp;amp;gt; Buy Clothing, Accessories and  lifestyle products for women &amp;amp;amp; me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9553" y="1839853"/>
            <a:ext cx="4370080" cy="343056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La Convention internationale sur la gestion des eaux de ballast va entrer  en vigueur - La Revue EIN"/>
          <p:cNvPicPr>
            <a:picLocks noChangeAspect="1" noChangeArrowheads="1"/>
          </p:cNvPicPr>
          <p:nvPr/>
        </p:nvPicPr>
        <p:blipFill rotWithShape="1">
          <a:blip r:embed="rId4">
            <a:extLst>
              <a:ext uri="{28A0092B-C50C-407E-A947-70E740481C1C}">
                <a14:useLocalDpi xmlns:a14="http://schemas.microsoft.com/office/drawing/2010/main" val="0"/>
              </a:ext>
            </a:extLst>
          </a:blip>
          <a:srcRect b="9445"/>
          <a:stretch/>
        </p:blipFill>
        <p:spPr bwMode="auto">
          <a:xfrm>
            <a:off x="347303" y="1728380"/>
            <a:ext cx="6507404" cy="3653517"/>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640079" y="5656217"/>
            <a:ext cx="10463349" cy="584775"/>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Il y a une convention internationale  sur le rejet des eaux de Ballast. Les navires doivent traiter ces eaux avant de les rejeter afin d’éviter la propagation de micro organismes envahissants qui perturbent l’éco système local.</a:t>
            </a:r>
          </a:p>
        </p:txBody>
      </p:sp>
    </p:spTree>
    <p:extLst>
      <p:ext uri="{BB962C8B-B14F-4D97-AF65-F5344CB8AC3E}">
        <p14:creationId xmlns:p14="http://schemas.microsoft.com/office/powerpoint/2010/main" val="15111054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48464" y="514735"/>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pic>
        <p:nvPicPr>
          <p:cNvPr id="1026" name="Picture 2" descr="salle des machines d&amp;amp;#39;un cargo la : vidéo de stock (100 % libre de droit)  18940520 | Shutter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9472"/>
            <a:ext cx="6218312" cy="35032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ue Panoramique De Moteur Principal Sur Un Navire Marchand Dans La Salle  Des Machines Image stock - Image du contrôle, principal: 1311845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2005" y="1830770"/>
            <a:ext cx="5843451" cy="3893200"/>
          </a:xfrm>
          <a:prstGeom prst="rect">
            <a:avLst/>
          </a:prstGeom>
          <a:noFill/>
          <a:extLst>
            <a:ext uri="{909E8E84-426E-40DD-AFC4-6F175D3DCCD1}">
              <a14:hiddenFill xmlns:a14="http://schemas.microsoft.com/office/drawing/2010/main">
                <a:solidFill>
                  <a:srgbClr val="FFFFFF"/>
                </a:solidFill>
              </a14:hiddenFill>
            </a:ext>
          </a:extLst>
        </p:spPr>
      </p:pic>
      <p:sp>
        <p:nvSpPr>
          <p:cNvPr id="10" name="Bouton d'action : Retour 9">
            <a:hlinkClick r:id="rId4" action="ppaction://hlinksldjump" highlightClick="1"/>
          </p:cNvPr>
          <p:cNvSpPr/>
          <p:nvPr/>
        </p:nvSpPr>
        <p:spPr>
          <a:xfrm>
            <a:off x="11299371" y="6118265"/>
            <a:ext cx="470263" cy="427707"/>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8166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Inscriptions à l&amp;#39;examen du BIMer et du CAEIMER session 2022 - éduscol STI"/>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600759" y="597755"/>
            <a:ext cx="1198245" cy="550136"/>
          </a:xfrm>
          <a:prstGeom prst="rect">
            <a:avLst/>
          </a:prstGeom>
          <a:noFill/>
          <a:ln>
            <a:noFill/>
          </a:ln>
          <a:extLst>
            <a:ext uri="{53640926-AAD7-44D8-BBD7-CCE9431645EC}">
              <a14:shadowObscured xmlns:a14="http://schemas.microsoft.com/office/drawing/2010/main"/>
            </a:ext>
          </a:extLst>
        </p:spPr>
      </p:pic>
      <p:sp>
        <p:nvSpPr>
          <p:cNvPr id="14" name="Rectangle 13"/>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15" name="Rectangle 14"/>
          <p:cNvSpPr/>
          <p:nvPr/>
        </p:nvSpPr>
        <p:spPr>
          <a:xfrm>
            <a:off x="9033004" y="597755"/>
            <a:ext cx="2626040" cy="621709"/>
          </a:xfrm>
          <a:prstGeom prst="rect">
            <a:avLst/>
          </a:prstGeom>
        </p:spPr>
        <p:txBody>
          <a:bodyPr wrap="none">
            <a:spAutoFit/>
          </a:bodyPr>
          <a:lstStyle/>
          <a:p>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2.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Les espaces communs </a:t>
            </a:r>
          </a:p>
          <a:p>
            <a:pPr>
              <a:lnSpc>
                <a:spcPct val="115000"/>
              </a:lnSpc>
              <a:spcAft>
                <a:spcPts val="800"/>
              </a:spcAft>
            </a:pPr>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à tous les navires.</a:t>
            </a:r>
            <a:endParaRPr lang="fr-F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8" name="Groupe 17"/>
          <p:cNvGrpSpPr/>
          <p:nvPr/>
        </p:nvGrpSpPr>
        <p:grpSpPr>
          <a:xfrm>
            <a:off x="6413863" y="1891738"/>
            <a:ext cx="4641376" cy="3673039"/>
            <a:chOff x="0" y="19050"/>
            <a:chExt cx="2905125" cy="2435860"/>
          </a:xfrm>
        </p:grpSpPr>
        <p:pic>
          <p:nvPicPr>
            <p:cNvPr id="19" name="Imag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75" y="19050"/>
              <a:ext cx="2724150" cy="2435860"/>
            </a:xfrm>
            <a:prstGeom prst="rect">
              <a:avLst/>
            </a:prstGeom>
          </p:spPr>
        </p:pic>
        <p:sp>
          <p:nvSpPr>
            <p:cNvPr id="20" name="Ellipse 19"/>
            <p:cNvSpPr/>
            <p:nvPr/>
          </p:nvSpPr>
          <p:spPr>
            <a:xfrm>
              <a:off x="1314450" y="134384"/>
              <a:ext cx="1190625" cy="153452"/>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21" name="Connecteur droit avec flèche 20"/>
            <p:cNvCxnSpPr/>
            <p:nvPr/>
          </p:nvCxnSpPr>
          <p:spPr>
            <a:xfrm>
              <a:off x="742950" y="180970"/>
              <a:ext cx="561975" cy="26230"/>
            </a:xfrm>
            <a:prstGeom prst="straightConnector1">
              <a:avLst/>
            </a:prstGeom>
            <a:ln w="2222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2" name="Ellipse 21"/>
            <p:cNvSpPr/>
            <p:nvPr/>
          </p:nvSpPr>
          <p:spPr>
            <a:xfrm>
              <a:off x="0" y="1104900"/>
              <a:ext cx="1190625" cy="790575"/>
            </a:xfrm>
            <a:prstGeom prst="ellipse">
              <a:avLst/>
            </a:prstGeom>
            <a:noFill/>
            <a:ln w="222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cxnSp>
          <p:nvCxnSpPr>
            <p:cNvPr id="23" name="Connecteur droit avec flèche 22"/>
            <p:cNvCxnSpPr/>
            <p:nvPr/>
          </p:nvCxnSpPr>
          <p:spPr>
            <a:xfrm flipH="1" flipV="1">
              <a:off x="1181100" y="1571625"/>
              <a:ext cx="971550" cy="104775"/>
            </a:xfrm>
            <a:prstGeom prst="straightConnector1">
              <a:avLst/>
            </a:prstGeom>
            <a:noFill/>
            <a:ln w="22225" cap="flat" cmpd="sng" algn="ctr">
              <a:solidFill>
                <a:sysClr val="windowText" lastClr="000000"/>
              </a:solidFill>
              <a:prstDash val="solid"/>
              <a:miter lim="800000"/>
              <a:tailEnd type="triangle"/>
            </a:ln>
            <a:effectLst/>
          </p:spPr>
        </p:cxnSp>
        <p:sp>
          <p:nvSpPr>
            <p:cNvPr id="24" name="Zone de texte 408898"/>
            <p:cNvSpPr txBox="1"/>
            <p:nvPr/>
          </p:nvSpPr>
          <p:spPr>
            <a:xfrm>
              <a:off x="551187" y="45039"/>
              <a:ext cx="271145" cy="3048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1</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Zone de texte 408899"/>
            <p:cNvSpPr txBox="1"/>
            <p:nvPr/>
          </p:nvSpPr>
          <p:spPr>
            <a:xfrm>
              <a:off x="2083576" y="1571625"/>
              <a:ext cx="271145" cy="2857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2</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Rectangle 1"/>
          <p:cNvSpPr/>
          <p:nvPr/>
        </p:nvSpPr>
        <p:spPr>
          <a:xfrm>
            <a:off x="423242" y="2438786"/>
            <a:ext cx="6096000" cy="1206677"/>
          </a:xfrm>
          <a:prstGeom prst="rect">
            <a:avLst/>
          </a:prstGeom>
        </p:spPr>
        <p:txBody>
          <a:bodyPr>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1. </a:t>
            </a:r>
            <a:r>
              <a:rPr lang="fr-FR" sz="1600" u="sng" dirty="0">
                <a:latin typeface="Arial" panose="020B0604020202020204" pitchFamily="34" charset="0"/>
                <a:ea typeface="Calibri" panose="020F0502020204030204" pitchFamily="34" charset="0"/>
                <a:cs typeface="Times New Roman" panose="02020603050405020304" pitchFamily="18" charset="0"/>
              </a:rPr>
              <a:t>La passerelle :</a:t>
            </a:r>
            <a:r>
              <a:rPr lang="fr-FR" sz="1600" dirty="0">
                <a:latin typeface="Arial" panose="020B0604020202020204" pitchFamily="34" charset="0"/>
                <a:ea typeface="Calibri" panose="020F0502020204030204" pitchFamily="34" charset="0"/>
                <a:cs typeface="Times New Roman" panose="02020603050405020304" pitchFamily="18" charset="0"/>
              </a:rPr>
              <a:t> Anciennement appelée timonerie dans la marine marchande, c’est l’espace d’où s’effectue la navigation, les manœuvres d'appareillage, d'accostage, de mouillage, de remorquage ou de ravitaillement à la mer.</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Bouton d'action : Informations 30">
            <a:hlinkClick r:id="rId4" action="ppaction://hlinksldjump" highlightClick="1"/>
          </p:cNvPr>
          <p:cNvSpPr/>
          <p:nvPr/>
        </p:nvSpPr>
        <p:spPr>
          <a:xfrm>
            <a:off x="4545874" y="3423197"/>
            <a:ext cx="331008" cy="325843"/>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p:cNvSpPr/>
          <p:nvPr/>
        </p:nvSpPr>
        <p:spPr>
          <a:xfrm>
            <a:off x="317863" y="4439657"/>
            <a:ext cx="6096000" cy="640368"/>
          </a:xfrm>
          <a:prstGeom prst="rect">
            <a:avLst/>
          </a:prstGeom>
        </p:spPr>
        <p:txBody>
          <a:bodyPr>
            <a:spAutoFit/>
          </a:bodyPr>
          <a:lstStyle/>
          <a:p>
            <a:pPr>
              <a:lnSpc>
                <a:spcPct val="115000"/>
              </a:lnSpc>
              <a:spcAft>
                <a:spcPts val="0"/>
              </a:spcAft>
            </a:pPr>
            <a:r>
              <a:rPr lang="fr-F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2: </a:t>
            </a:r>
            <a:r>
              <a:rPr lang="fr-FR" sz="1600" u="sng" dirty="0">
                <a:solidFill>
                  <a:srgbClr val="000000"/>
                </a:solidFill>
                <a:latin typeface="Arial" panose="020B0604020202020204" pitchFamily="34" charset="0"/>
                <a:ea typeface="Calibri" panose="020F0502020204030204" pitchFamily="34" charset="0"/>
                <a:cs typeface="Times New Roman" panose="02020603050405020304" pitchFamily="18" charset="0"/>
              </a:rPr>
              <a:t>Le pont avant:</a:t>
            </a:r>
            <a:r>
              <a:rPr lang="fr-F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 Espace qui permet d’effectuer les </a:t>
            </a:r>
            <a:r>
              <a:rPr lang="fr-FR" sz="1600" dirty="0">
                <a:latin typeface="Arial" panose="020B0604020202020204" pitchFamily="34" charset="0"/>
                <a:ea typeface="Calibri" panose="020F0502020204030204" pitchFamily="34" charset="0"/>
                <a:cs typeface="Times New Roman" panose="02020603050405020304" pitchFamily="18" charset="0"/>
              </a:rPr>
              <a:t>manœuvres d'accostage et </a:t>
            </a:r>
            <a:r>
              <a:rPr lang="fr-F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l’amarrage contre un quai.</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Bouton d'action : Informations 31">
            <a:hlinkClick r:id="rId5" action="ppaction://hlinksldjump" highlightClick="1"/>
          </p:cNvPr>
          <p:cNvSpPr/>
          <p:nvPr/>
        </p:nvSpPr>
        <p:spPr>
          <a:xfrm>
            <a:off x="4347969" y="4825620"/>
            <a:ext cx="328534" cy="347272"/>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Inscriptions à l&amp;#39;examen du BIMer et du CAEIMER session 2022 - éduscol STI">
            <a:extLst>
              <a:ext uri="{FF2B5EF4-FFF2-40B4-BE49-F238E27FC236}">
                <a16:creationId xmlns:a16="http://schemas.microsoft.com/office/drawing/2014/main" id="{FAC5D437-B89D-B2EA-1E69-1C592C41567C}"/>
              </a:ext>
            </a:extLst>
          </p:cNvPr>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714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1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48464" y="514735"/>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pic>
        <p:nvPicPr>
          <p:cNvPr id="10" name="Image 9">
            <a:hlinkClick r:id="rId2" action="ppaction://hlinksldjump"/>
          </p:cNvPr>
          <p:cNvPicPr>
            <a:picLocks noChangeAspect="1"/>
          </p:cNvPicPr>
          <p:nvPr/>
        </p:nvPicPr>
        <p:blipFill>
          <a:blip r:embed="rId3"/>
          <a:stretch>
            <a:fillRect/>
          </a:stretch>
        </p:blipFill>
        <p:spPr>
          <a:xfrm>
            <a:off x="11468290" y="6159983"/>
            <a:ext cx="349240" cy="341964"/>
          </a:xfrm>
          <a:prstGeom prst="rect">
            <a:avLst/>
          </a:prstGeom>
        </p:spPr>
      </p:pic>
      <p:pic>
        <p:nvPicPr>
          <p:cNvPr id="2052" name="Picture 4" descr="Voyager_en_carg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316" y="1866386"/>
            <a:ext cx="5463539" cy="40976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alle de contrôle à bord du navire de recherche russe akademik sergey  vavilov en mer Photo Stock - Alamy"/>
          <p:cNvPicPr>
            <a:picLocks noChangeAspect="1" noChangeArrowheads="1"/>
          </p:cNvPicPr>
          <p:nvPr/>
        </p:nvPicPr>
        <p:blipFill rotWithShape="1">
          <a:blip r:embed="rId5">
            <a:extLst>
              <a:ext uri="{28A0092B-C50C-407E-A947-70E740481C1C}">
                <a14:useLocalDpi xmlns:a14="http://schemas.microsoft.com/office/drawing/2010/main" val="0"/>
              </a:ext>
            </a:extLst>
          </a:blip>
          <a:srcRect b="11131"/>
          <a:stretch/>
        </p:blipFill>
        <p:spPr bwMode="auto">
          <a:xfrm>
            <a:off x="6301543" y="2112784"/>
            <a:ext cx="5515987" cy="3604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3885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48464" y="514735"/>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pic>
        <p:nvPicPr>
          <p:cNvPr id="9" name="Image 8"/>
          <p:cNvPicPr>
            <a:picLocks noChangeAspect="1"/>
          </p:cNvPicPr>
          <p:nvPr/>
        </p:nvPicPr>
        <p:blipFill rotWithShape="1">
          <a:blip r:embed="rId2"/>
          <a:srcRect b="15259"/>
          <a:stretch/>
        </p:blipFill>
        <p:spPr>
          <a:xfrm>
            <a:off x="308564" y="2137690"/>
            <a:ext cx="5621973" cy="3191955"/>
          </a:xfrm>
          <a:prstGeom prst="rect">
            <a:avLst/>
          </a:prstGeom>
        </p:spPr>
      </p:pic>
      <p:pic>
        <p:nvPicPr>
          <p:cNvPr id="10" name="Image 9"/>
          <p:cNvPicPr>
            <a:picLocks noChangeAspect="1"/>
          </p:cNvPicPr>
          <p:nvPr/>
        </p:nvPicPr>
        <p:blipFill>
          <a:blip r:embed="rId3"/>
          <a:stretch>
            <a:fillRect/>
          </a:stretch>
        </p:blipFill>
        <p:spPr>
          <a:xfrm>
            <a:off x="6250575" y="1682671"/>
            <a:ext cx="5466808" cy="4101991"/>
          </a:xfrm>
          <a:prstGeom prst="rect">
            <a:avLst/>
          </a:prstGeom>
        </p:spPr>
      </p:pic>
      <p:sp>
        <p:nvSpPr>
          <p:cNvPr id="11" name="Bouton d'action : Retour 10">
            <a:hlinkClick r:id="rId4" action="ppaction://hlinksldjump" highlightClick="1"/>
          </p:cNvPr>
          <p:cNvSpPr/>
          <p:nvPr/>
        </p:nvSpPr>
        <p:spPr>
          <a:xfrm>
            <a:off x="11377749" y="6074562"/>
            <a:ext cx="339634" cy="340300"/>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051635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48464" y="514735"/>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8" name="Bouton d'action : Retour 7">
            <a:hlinkClick r:id="rId2" action="ppaction://hlinksldjump" highlightClick="1"/>
          </p:cNvPr>
          <p:cNvSpPr/>
          <p:nvPr/>
        </p:nvSpPr>
        <p:spPr>
          <a:xfrm>
            <a:off x="11142617" y="5904412"/>
            <a:ext cx="574766" cy="561702"/>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5934891" y="2504567"/>
            <a:ext cx="5482046" cy="2677656"/>
          </a:xfrm>
          <a:prstGeom prst="rect">
            <a:avLst/>
          </a:prstGeom>
        </p:spPr>
        <p:txBody>
          <a:bodyPr wrap="square">
            <a:spAutoFit/>
          </a:bodyPr>
          <a:lstStyle/>
          <a:p>
            <a:pPr>
              <a:lnSpc>
                <a:spcPct val="150000"/>
              </a:lnSpc>
            </a:pPr>
            <a:r>
              <a:rPr lang="fr-FR" sz="1600" dirty="0">
                <a:solidFill>
                  <a:srgbClr val="202124"/>
                </a:solidFill>
                <a:latin typeface="arial" panose="020B0604020202020204" pitchFamily="34" charset="0"/>
              </a:rPr>
              <a:t>Montée sur patins et remorquée par le navire, la charrue creuse </a:t>
            </a:r>
            <a:r>
              <a:rPr lang="fr-FR" sz="1600" b="1" dirty="0">
                <a:solidFill>
                  <a:srgbClr val="202124"/>
                </a:solidFill>
                <a:latin typeface="arial" panose="020B0604020202020204" pitchFamily="34" charset="0"/>
              </a:rPr>
              <a:t>une souille </a:t>
            </a:r>
            <a:r>
              <a:rPr lang="fr-FR" sz="1600" dirty="0">
                <a:solidFill>
                  <a:srgbClr val="202124"/>
                </a:solidFill>
                <a:latin typeface="arial" panose="020B0604020202020204" pitchFamily="34" charset="0"/>
              </a:rPr>
              <a:t>dans laquelle le câble, qui la traverse, est déposé. La profondeur d'</a:t>
            </a:r>
            <a:r>
              <a:rPr lang="fr-FR" sz="1600" b="1" dirty="0">
                <a:solidFill>
                  <a:srgbClr val="202124"/>
                </a:solidFill>
                <a:latin typeface="arial" panose="020B0604020202020204" pitchFamily="34" charset="0"/>
              </a:rPr>
              <a:t>ensouillage</a:t>
            </a:r>
            <a:r>
              <a:rPr lang="fr-FR" sz="1600" dirty="0">
                <a:solidFill>
                  <a:srgbClr val="202124"/>
                </a:solidFill>
                <a:latin typeface="arial" panose="020B0604020202020204" pitchFamily="34" charset="0"/>
              </a:rPr>
              <a:t> est réglable et atteint 70 cm sur la charrue française actuelle, la vitesse moyenne de pose est de l'ordre de 1 km/h l'utilisation du câble approprié 17 mm permet théoriquement des poses supérieures à 4 000 km sans interruption</a:t>
            </a:r>
            <a:endParaRPr lang="fr-FR" sz="1600" dirty="0"/>
          </a:p>
        </p:txBody>
      </p:sp>
      <p:pic>
        <p:nvPicPr>
          <p:cNvPr id="1028" name="Picture 4" descr="À bord d'un navire câblier - Le 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296612">
            <a:off x="545257" y="2463162"/>
            <a:ext cx="4847499" cy="3233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789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ArtStation - Bulk carrier | Resources"/>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3845" y="1959836"/>
            <a:ext cx="4183380" cy="3486150"/>
          </a:xfrm>
          <a:prstGeom prst="rect">
            <a:avLst/>
          </a:prstGeom>
          <a:noFill/>
          <a:ln>
            <a:noFill/>
          </a:ln>
        </p:spPr>
      </p:pic>
      <p:pic>
        <p:nvPicPr>
          <p:cNvPr id="5" name="Image 4" descr="Interesting Ship - The &amp;amp;#39;Green Dolphin&amp;amp;#39; Bulk Carrier Concept"/>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4523" y="807244"/>
            <a:ext cx="4486275" cy="2196465"/>
          </a:xfrm>
          <a:prstGeom prst="rect">
            <a:avLst/>
          </a:prstGeom>
          <a:noFill/>
          <a:ln>
            <a:noFill/>
          </a:ln>
        </p:spPr>
      </p:pic>
      <p:pic>
        <p:nvPicPr>
          <p:cNvPr id="6" name="Image 5"/>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6309223" y="3003709"/>
            <a:ext cx="4981575" cy="3097530"/>
          </a:xfrm>
          <a:prstGeom prst="rect">
            <a:avLst/>
          </a:prstGeom>
        </p:spPr>
      </p:pic>
      <p:pic>
        <p:nvPicPr>
          <p:cNvPr id="7" name="Image 6"/>
          <p:cNvPicPr>
            <a:picLocks noChangeAspect="1"/>
          </p:cNvPicPr>
          <p:nvPr/>
        </p:nvPicPr>
        <p:blipFill>
          <a:blip r:embed="rId5"/>
          <a:stretch>
            <a:fillRect/>
          </a:stretch>
        </p:blipFill>
        <p:spPr>
          <a:xfrm>
            <a:off x="692332" y="939728"/>
            <a:ext cx="5985153" cy="1176455"/>
          </a:xfrm>
          <a:prstGeom prst="rect">
            <a:avLst/>
          </a:prstGeom>
        </p:spPr>
      </p:pic>
    </p:spTree>
    <p:extLst>
      <p:ext uri="{BB962C8B-B14F-4D97-AF65-F5344CB8AC3E}">
        <p14:creationId xmlns:p14="http://schemas.microsoft.com/office/powerpoint/2010/main" val="12087815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 y="135209"/>
            <a:ext cx="6096000" cy="1754326"/>
          </a:xfrm>
          <a:prstGeom prst="rect">
            <a:avLst/>
          </a:prstGeom>
        </p:spPr>
        <p:txBody>
          <a:bodyPr>
            <a:spAutoFit/>
          </a:bodyPr>
          <a:lstStyle/>
          <a:p>
            <a:r>
              <a:rPr lang="fr-FR" dirty="0">
                <a:solidFill>
                  <a:srgbClr val="202122"/>
                </a:solidFill>
                <a:latin typeface="Arial" panose="020B0604020202020204" pitchFamily="34" charset="0"/>
              </a:rPr>
              <a:t>Constituant le fond du bassin, le </a:t>
            </a:r>
            <a:r>
              <a:rPr lang="fr-FR" dirty="0">
                <a:solidFill>
                  <a:srgbClr val="0645AD"/>
                </a:solidFill>
                <a:latin typeface="Arial" panose="020B0604020202020204" pitchFamily="34" charset="0"/>
                <a:hlinkClick r:id="rId2" tooltip="Radier"/>
              </a:rPr>
              <a:t>radier</a:t>
            </a:r>
            <a:r>
              <a:rPr lang="fr-FR" dirty="0">
                <a:solidFill>
                  <a:srgbClr val="202122"/>
                </a:solidFill>
                <a:latin typeface="Arial" panose="020B0604020202020204" pitchFamily="34" charset="0"/>
              </a:rPr>
              <a:t> est une surface en règle générale plane dans les bassins récents, permettant le positionnement des tins ou des bers supportant le navire à accueillir, et la circulation du personnel et des engins nécessaires aux travaux de coque à réaliser sur le navire accueilli</a:t>
            </a:r>
            <a:endParaRPr lang="fr-FR" dirty="0"/>
          </a:p>
        </p:txBody>
      </p:sp>
      <p:pic>
        <p:nvPicPr>
          <p:cNvPr id="3" name="Picture 2" descr="Moins d&amp;amp;#39;embouteillages, plus de conteneurs sur les navi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467" y="3314070"/>
            <a:ext cx="5143500" cy="308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0743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7862" y="239711"/>
            <a:ext cx="6096000" cy="1754326"/>
          </a:xfrm>
          <a:prstGeom prst="rect">
            <a:avLst/>
          </a:prstGeom>
        </p:spPr>
        <p:txBody>
          <a:bodyPr>
            <a:spAutoFit/>
          </a:bodyPr>
          <a:lstStyle/>
          <a:p>
            <a:r>
              <a:rPr lang="fr-FR" dirty="0">
                <a:solidFill>
                  <a:srgbClr val="202122"/>
                </a:solidFill>
                <a:latin typeface="Arial" panose="020B0604020202020204" pitchFamily="34" charset="0"/>
              </a:rPr>
              <a:t>Un </a:t>
            </a:r>
            <a:r>
              <a:rPr lang="fr-FR" b="1" dirty="0">
                <a:solidFill>
                  <a:srgbClr val="202122"/>
                </a:solidFill>
                <a:latin typeface="Arial" panose="020B0604020202020204" pitchFamily="34" charset="0"/>
              </a:rPr>
              <a:t>câblier</a:t>
            </a:r>
            <a:r>
              <a:rPr lang="fr-FR" dirty="0">
                <a:solidFill>
                  <a:srgbClr val="202122"/>
                </a:solidFill>
                <a:latin typeface="Arial" panose="020B0604020202020204" pitchFamily="34" charset="0"/>
              </a:rPr>
              <a:t> est un </a:t>
            </a:r>
            <a:r>
              <a:rPr lang="fr-FR" dirty="0">
                <a:solidFill>
                  <a:srgbClr val="0645AD"/>
                </a:solidFill>
                <a:latin typeface="Arial" panose="020B0604020202020204" pitchFamily="34" charset="0"/>
                <a:hlinkClick r:id="rId2" tooltip="Navire"/>
              </a:rPr>
              <a:t>navire</a:t>
            </a:r>
            <a:r>
              <a:rPr lang="fr-FR" dirty="0">
                <a:solidFill>
                  <a:srgbClr val="202122"/>
                </a:solidFill>
                <a:latin typeface="Arial" panose="020B0604020202020204" pitchFamily="34" charset="0"/>
              </a:rPr>
              <a:t> spécialisé dans la pose, le relevage et l’entretien des </a:t>
            </a:r>
            <a:r>
              <a:rPr lang="fr-FR" dirty="0">
                <a:solidFill>
                  <a:srgbClr val="0645AD"/>
                </a:solidFill>
                <a:latin typeface="Arial" panose="020B0604020202020204" pitchFamily="34" charset="0"/>
                <a:hlinkClick r:id="rId3" tooltip="Câble sous-marin"/>
              </a:rPr>
              <a:t>câbles sous-marin</a:t>
            </a:r>
            <a:r>
              <a:rPr lang="fr-FR" dirty="0">
                <a:solidFill>
                  <a:srgbClr val="202122"/>
                </a:solidFill>
                <a:latin typeface="Arial" panose="020B0604020202020204" pitchFamily="34" charset="0"/>
              </a:rPr>
              <a:t> pour l'acheminement de </a:t>
            </a:r>
            <a:r>
              <a:rPr lang="fr-FR" dirty="0">
                <a:solidFill>
                  <a:srgbClr val="0645AD"/>
                </a:solidFill>
                <a:latin typeface="Arial" panose="020B0604020202020204" pitchFamily="34" charset="0"/>
                <a:hlinkClick r:id="rId4" tooltip="Télécommunications"/>
              </a:rPr>
              <a:t>télécommunications</a:t>
            </a:r>
            <a:r>
              <a:rPr lang="fr-FR" dirty="0">
                <a:solidFill>
                  <a:srgbClr val="202122"/>
                </a:solidFill>
                <a:latin typeface="Arial" panose="020B0604020202020204" pitchFamily="34" charset="0"/>
              </a:rPr>
              <a:t> ou le transport de l'</a:t>
            </a:r>
            <a:r>
              <a:rPr lang="fr-FR" dirty="0">
                <a:solidFill>
                  <a:srgbClr val="0645AD"/>
                </a:solidFill>
                <a:latin typeface="Arial" panose="020B0604020202020204" pitchFamily="34" charset="0"/>
                <a:hlinkClick r:id="rId5" tooltip="Énergie électrique"/>
              </a:rPr>
              <a:t>énergie électrique</a:t>
            </a:r>
            <a:r>
              <a:rPr lang="fr-FR" dirty="0">
                <a:solidFill>
                  <a:srgbClr val="202122"/>
                </a:solidFill>
                <a:latin typeface="Arial" panose="020B0604020202020204" pitchFamily="34" charset="0"/>
              </a:rPr>
              <a:t>. Il peut être équipé d’engins spéciaux ou </a:t>
            </a:r>
            <a:r>
              <a:rPr lang="fr-FR" dirty="0">
                <a:solidFill>
                  <a:srgbClr val="0645AD"/>
                </a:solidFill>
                <a:latin typeface="Arial" panose="020B0604020202020204" pitchFamily="34" charset="0"/>
                <a:hlinkClick r:id="rId6" tooltip="ROV"/>
              </a:rPr>
              <a:t>robots sous-marins</a:t>
            </a:r>
            <a:r>
              <a:rPr lang="fr-FR" dirty="0">
                <a:solidFill>
                  <a:srgbClr val="202122"/>
                </a:solidFill>
                <a:latin typeface="Arial" panose="020B0604020202020204" pitchFamily="34" charset="0"/>
              </a:rPr>
              <a:t> pour mener les interventions sur les câbles.</a:t>
            </a:r>
            <a:endParaRPr lang="fr-FR" dirty="0"/>
          </a:p>
        </p:txBody>
      </p:sp>
      <p:sp>
        <p:nvSpPr>
          <p:cNvPr id="5" name="Rectangle 4"/>
          <p:cNvSpPr/>
          <p:nvPr/>
        </p:nvSpPr>
        <p:spPr>
          <a:xfrm>
            <a:off x="317862" y="5624605"/>
            <a:ext cx="6096000" cy="729430"/>
          </a:xfrm>
          <a:prstGeom prst="rect">
            <a:avLst/>
          </a:prstGeom>
        </p:spPr>
        <p:txBody>
          <a:bodyPr>
            <a:spAutoFit/>
          </a:bodyPr>
          <a:lstStyle/>
          <a:p>
            <a:pPr>
              <a:lnSpc>
                <a:spcPct val="115000"/>
              </a:lnSpc>
              <a:spcAft>
                <a:spcPts val="0"/>
              </a:spcAft>
            </a:pPr>
            <a:r>
              <a:rPr lang="fr-FR" dirty="0">
                <a:latin typeface="Arial" panose="020B0604020202020204" pitchFamily="34" charset="0"/>
                <a:ea typeface="Calibri" panose="020F0502020204030204" pitchFamily="34" charset="0"/>
                <a:cs typeface="Times New Roman" panose="02020603050405020304" pitchFamily="18" charset="0"/>
              </a:rPr>
              <a:t>Navire porte-conteneurs modèle 3D</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dirty="0" err="1">
                <a:latin typeface="Arial" panose="020B0604020202020204" pitchFamily="34" charset="0"/>
                <a:ea typeface="Calibri" panose="020F0502020204030204" pitchFamily="34" charset="0"/>
                <a:cs typeface="Times New Roman" panose="02020603050405020304" pitchFamily="18" charset="0"/>
              </a:rPr>
              <a:t>Vessel</a:t>
            </a:r>
            <a:r>
              <a:rPr lang="fr-FR" dirty="0">
                <a:latin typeface="Arial" panose="020B0604020202020204" pitchFamily="34" charset="0"/>
                <a:ea typeface="Calibri" panose="020F0502020204030204" pitchFamily="34" charset="0"/>
                <a:cs typeface="Times New Roman" panose="02020603050405020304" pitchFamily="18" charset="0"/>
              </a:rPr>
              <a:t> </a:t>
            </a:r>
            <a:r>
              <a:rPr lang="fr-FR" dirty="0" err="1">
                <a:latin typeface="Arial" panose="020B0604020202020204" pitchFamily="34" charset="0"/>
                <a:ea typeface="Calibri" panose="020F0502020204030204" pitchFamily="34" charset="0"/>
                <a:cs typeface="Times New Roman" panose="02020603050405020304" pitchFamily="18" charset="0"/>
              </a:rPr>
              <a:t>bulk</a:t>
            </a:r>
            <a:r>
              <a:rPr lang="fr-FR" dirty="0">
                <a:latin typeface="Arial" panose="020B0604020202020204" pitchFamily="34" charset="0"/>
                <a:ea typeface="Calibri" panose="020F0502020204030204" pitchFamily="34" charset="0"/>
                <a:cs typeface="Times New Roman" panose="02020603050405020304" pitchFamily="18" charset="0"/>
              </a:rPr>
              <a:t> carrier 3D model</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6413862" y="239711"/>
            <a:ext cx="5064034" cy="1754326"/>
          </a:xfrm>
          <a:prstGeom prst="rect">
            <a:avLst/>
          </a:prstGeom>
        </p:spPr>
        <p:txBody>
          <a:bodyPr wrap="square">
            <a:spAutoFit/>
          </a:bodyPr>
          <a:lstStyle/>
          <a:p>
            <a:r>
              <a:rPr lang="fr-FR" dirty="0">
                <a:solidFill>
                  <a:srgbClr val="192C4E"/>
                </a:solidFill>
                <a:latin typeface="ui-sans-serif"/>
              </a:rPr>
              <a:t>Le hangar est essentiellement occupé par un grand circuit où les machines linéaires de traction tirent lentement les câbles. L'objectif de ce circuit est de contrôler la tension des câbles très lourds, et dont le poids est amplifié par la chute à 2000 ou 3000 mètres sous l'océan !</a:t>
            </a:r>
            <a:endParaRPr lang="fr-FR" dirty="0"/>
          </a:p>
        </p:txBody>
      </p:sp>
      <p:sp>
        <p:nvSpPr>
          <p:cNvPr id="7" name="Rectangle 6"/>
          <p:cNvSpPr/>
          <p:nvPr/>
        </p:nvSpPr>
        <p:spPr>
          <a:xfrm>
            <a:off x="6368139" y="2250544"/>
            <a:ext cx="5159830" cy="1754326"/>
          </a:xfrm>
          <a:prstGeom prst="rect">
            <a:avLst/>
          </a:prstGeom>
        </p:spPr>
        <p:txBody>
          <a:bodyPr wrap="square">
            <a:spAutoFit/>
          </a:bodyPr>
          <a:lstStyle/>
          <a:p>
            <a:r>
              <a:rPr lang="fr-FR" dirty="0">
                <a:solidFill>
                  <a:srgbClr val="192C4E"/>
                </a:solidFill>
                <a:latin typeface="ui-sans-serif"/>
              </a:rPr>
              <a:t>Juste au dessus se trouve le </a:t>
            </a:r>
            <a:r>
              <a:rPr lang="fr-FR" b="1" dirty="0">
                <a:solidFill>
                  <a:srgbClr val="192C4E"/>
                </a:solidFill>
                <a:latin typeface="ui-sans-serif"/>
              </a:rPr>
              <a:t>pont de travail</a:t>
            </a:r>
            <a:r>
              <a:rPr lang="fr-FR" dirty="0">
                <a:solidFill>
                  <a:srgbClr val="192C4E"/>
                </a:solidFill>
                <a:latin typeface="ui-sans-serif"/>
              </a:rPr>
              <a:t>. Cet espace, très large mais surtout très long, est ouvert vers le pont arrière du navire. Ce sont par des goulottes, protégées par des filets de sécurité, que remontent les câbles des cuves pour sortir vers le pont arrière et la mer</a:t>
            </a:r>
            <a:endParaRPr lang="fr-FR" dirty="0"/>
          </a:p>
        </p:txBody>
      </p:sp>
      <p:sp>
        <p:nvSpPr>
          <p:cNvPr id="10" name="Rectangle 9"/>
          <p:cNvSpPr/>
          <p:nvPr/>
        </p:nvSpPr>
        <p:spPr>
          <a:xfrm>
            <a:off x="4167050" y="6158853"/>
            <a:ext cx="6096000" cy="390363"/>
          </a:xfrm>
          <a:prstGeom prst="rect">
            <a:avLst/>
          </a:prstGeom>
        </p:spPr>
        <p:txBody>
          <a:bodyPr>
            <a:spAutoFit/>
          </a:bodyPr>
          <a:lstStyle/>
          <a:p>
            <a:pPr>
              <a:lnSpc>
                <a:spcPct val="115000"/>
              </a:lnSpc>
              <a:spcAft>
                <a:spcPts val="0"/>
              </a:spcAft>
            </a:pPr>
            <a:r>
              <a:rPr lang="fr-FR" dirty="0">
                <a:latin typeface="Arial" panose="020B0604020202020204" pitchFamily="34" charset="0"/>
                <a:ea typeface="Calibri" panose="020F0502020204030204" pitchFamily="34" charset="0"/>
                <a:cs typeface="Times New Roman" panose="02020603050405020304" pitchFamily="18" charset="0"/>
              </a:rPr>
              <a:t>Rampe arrière / Enrouleur de chalut</a:t>
            </a:r>
            <a:endParaRPr lang="fr-FR"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5431969" y="4805542"/>
            <a:ext cx="6096000" cy="1200329"/>
          </a:xfrm>
          <a:prstGeom prst="rect">
            <a:avLst/>
          </a:prstGeom>
        </p:spPr>
        <p:txBody>
          <a:bodyPr>
            <a:spAutoFit/>
          </a:bodyPr>
          <a:lstStyle/>
          <a:p>
            <a:r>
              <a:rPr lang="fr-FR" dirty="0">
                <a:solidFill>
                  <a:srgbClr val="202122"/>
                </a:solidFill>
                <a:latin typeface="Arial" panose="020B0604020202020204" pitchFamily="34" charset="0"/>
              </a:rPr>
              <a:t>La </a:t>
            </a:r>
            <a:r>
              <a:rPr lang="fr-FR" b="1" dirty="0">
                <a:solidFill>
                  <a:srgbClr val="202122"/>
                </a:solidFill>
                <a:latin typeface="Arial" panose="020B0604020202020204" pitchFamily="34" charset="0"/>
              </a:rPr>
              <a:t>classe Mistral</a:t>
            </a:r>
            <a:r>
              <a:rPr lang="fr-FR" dirty="0">
                <a:solidFill>
                  <a:srgbClr val="202122"/>
                </a:solidFill>
                <a:latin typeface="Arial" panose="020B0604020202020204" pitchFamily="34" charset="0"/>
              </a:rPr>
              <a:t> est un type de </a:t>
            </a:r>
            <a:r>
              <a:rPr lang="fr-FR" dirty="0">
                <a:solidFill>
                  <a:srgbClr val="0645AD"/>
                </a:solidFill>
                <a:latin typeface="Arial" panose="020B0604020202020204" pitchFamily="34" charset="0"/>
                <a:hlinkClick r:id="rId7" tooltip="Porte-hélicoptères"/>
              </a:rPr>
              <a:t>porte-hélicoptères</a:t>
            </a:r>
            <a:r>
              <a:rPr lang="fr-FR" dirty="0">
                <a:solidFill>
                  <a:srgbClr val="202122"/>
                </a:solidFill>
                <a:latin typeface="Arial" panose="020B0604020202020204" pitchFamily="34" charset="0"/>
              </a:rPr>
              <a:t> </a:t>
            </a:r>
            <a:r>
              <a:rPr lang="fr-FR" dirty="0">
                <a:solidFill>
                  <a:srgbClr val="0645AD"/>
                </a:solidFill>
                <a:latin typeface="Arial" panose="020B0604020202020204" pitchFamily="34" charset="0"/>
                <a:hlinkClick r:id="rId8" tooltip="Navire d'assaut amphibie"/>
              </a:rPr>
              <a:t>amphibies</a:t>
            </a:r>
            <a:r>
              <a:rPr lang="fr-FR" dirty="0">
                <a:solidFill>
                  <a:srgbClr val="202122"/>
                </a:solidFill>
                <a:latin typeface="Arial" panose="020B0604020202020204" pitchFamily="34" charset="0"/>
              </a:rPr>
              <a:t> (PHA)</a:t>
            </a:r>
            <a:r>
              <a:rPr lang="fr-FR" baseline="30000" dirty="0">
                <a:solidFill>
                  <a:srgbClr val="0645AD"/>
                </a:solidFill>
                <a:latin typeface="Arial" panose="020B0604020202020204" pitchFamily="34" charset="0"/>
                <a:hlinkClick r:id="rId9"/>
              </a:rPr>
              <a:t>1</a:t>
            </a:r>
            <a:r>
              <a:rPr lang="fr-FR" dirty="0">
                <a:solidFill>
                  <a:srgbClr val="202122"/>
                </a:solidFill>
                <a:latin typeface="Arial" panose="020B0604020202020204" pitchFamily="34" charset="0"/>
              </a:rPr>
              <a:t> de la </a:t>
            </a:r>
            <a:r>
              <a:rPr lang="fr-FR" dirty="0">
                <a:solidFill>
                  <a:srgbClr val="0645AD"/>
                </a:solidFill>
                <a:latin typeface="Arial" panose="020B0604020202020204" pitchFamily="34" charset="0"/>
                <a:hlinkClick r:id="rId10" tooltip="Marine nationale (France)"/>
              </a:rPr>
              <a:t>Marine française</a:t>
            </a:r>
            <a:r>
              <a:rPr lang="fr-FR" dirty="0">
                <a:solidFill>
                  <a:srgbClr val="202122"/>
                </a:solidFill>
                <a:latin typeface="Arial" panose="020B0604020202020204" pitchFamily="34" charset="0"/>
              </a:rPr>
              <a:t>, ils sont catégorisés bâtiments de projection et de commandement (BPC) jusqu'en </a:t>
            </a:r>
            <a:r>
              <a:rPr lang="fr-FR" dirty="0"/>
              <a:t>janvier 2019</a:t>
            </a:r>
            <a:r>
              <a:rPr lang="fr-FR" dirty="0">
                <a:solidFill>
                  <a:srgbClr val="202122"/>
                </a:solidFill>
                <a:latin typeface="Arial" panose="020B0604020202020204" pitchFamily="34" charset="0"/>
              </a:rPr>
              <a:t>.</a:t>
            </a:r>
            <a:endParaRPr lang="fr-FR" dirty="0"/>
          </a:p>
        </p:txBody>
      </p:sp>
      <p:sp>
        <p:nvSpPr>
          <p:cNvPr id="11" name="Rectangle 10"/>
          <p:cNvSpPr/>
          <p:nvPr/>
        </p:nvSpPr>
        <p:spPr>
          <a:xfrm>
            <a:off x="409302" y="2107128"/>
            <a:ext cx="6096000" cy="2585323"/>
          </a:xfrm>
          <a:prstGeom prst="rect">
            <a:avLst/>
          </a:prstGeom>
        </p:spPr>
        <p:txBody>
          <a:bodyPr>
            <a:spAutoFit/>
          </a:bodyPr>
          <a:lstStyle/>
          <a:p>
            <a:r>
              <a:rPr lang="fr-FR" dirty="0">
                <a:solidFill>
                  <a:srgbClr val="000000"/>
                </a:solidFill>
                <a:latin typeface="PT Serif"/>
              </a:rPr>
              <a:t>Depuis le début des années 2000, on a l’habitude de dire que le « Mistral » est un « Bâtiment de projection et de commandement » ou BPC. Eh bien il faudra s’y faire : désormais, les trois navires de ce type actuellement en service au sein de la Marine nationale seront désormais désignés par l’appellation « Porte-hélicoptères amphibie » [ou PHA]. Telle est la surprise que l’on découvre à la lecture du « </a:t>
            </a:r>
            <a:r>
              <a:rPr lang="fr-FR" dirty="0">
                <a:solidFill>
                  <a:srgbClr val="2C5593"/>
                </a:solidFill>
                <a:latin typeface="PT Serif"/>
                <a:hlinkClick r:id="rId11"/>
              </a:rPr>
              <a:t>Dossier d’information Marine</a:t>
            </a:r>
            <a:r>
              <a:rPr lang="fr-FR" dirty="0">
                <a:solidFill>
                  <a:srgbClr val="000000"/>
                </a:solidFill>
                <a:latin typeface="PT Serif"/>
              </a:rPr>
              <a:t> » [DIM] qui vient d’être rendu public.</a:t>
            </a:r>
            <a:endParaRPr lang="fr-FR" dirty="0"/>
          </a:p>
        </p:txBody>
      </p:sp>
    </p:spTree>
    <p:extLst>
      <p:ext uri="{BB962C8B-B14F-4D97-AF65-F5344CB8AC3E}">
        <p14:creationId xmlns:p14="http://schemas.microsoft.com/office/powerpoint/2010/main" val="2552473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953588" y="2037805"/>
            <a:ext cx="5878285" cy="4297681"/>
            <a:chOff x="0" y="0"/>
            <a:chExt cx="3661174" cy="2828925"/>
          </a:xfrm>
        </p:grpSpPr>
        <p:pic>
          <p:nvPicPr>
            <p:cNvPr id="10" name="Image 9" descr="Navire porte-conteneurs modèle 3D $250 - .x .unknown .wrl .obj .max .fbx  .dxf .dae .3ds .c4d - Free3D"/>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2828925" cy="2828925"/>
            </a:xfrm>
            <a:prstGeom prst="rect">
              <a:avLst/>
            </a:prstGeom>
            <a:noFill/>
            <a:ln>
              <a:noFill/>
            </a:ln>
          </p:spPr>
        </p:pic>
        <p:sp>
          <p:nvSpPr>
            <p:cNvPr id="11" name="Ellipse 10"/>
            <p:cNvSpPr/>
            <p:nvPr/>
          </p:nvSpPr>
          <p:spPr>
            <a:xfrm rot="20132374">
              <a:off x="1666875" y="1962150"/>
              <a:ext cx="1186180" cy="549116"/>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2" name="Zone de texte 408904"/>
            <p:cNvSpPr txBox="1"/>
            <p:nvPr/>
          </p:nvSpPr>
          <p:spPr>
            <a:xfrm>
              <a:off x="3391299" y="1775363"/>
              <a:ext cx="269875" cy="2857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3</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3" name="Connecteur droit avec flèche 12"/>
            <p:cNvCxnSpPr/>
            <p:nvPr/>
          </p:nvCxnSpPr>
          <p:spPr>
            <a:xfrm flipH="1">
              <a:off x="2793303" y="1891953"/>
              <a:ext cx="668370" cy="107412"/>
            </a:xfrm>
            <a:prstGeom prst="straightConnector1">
              <a:avLst/>
            </a:prstGeom>
            <a:noFill/>
            <a:ln w="22225" cap="flat" cmpd="sng" algn="ctr">
              <a:solidFill>
                <a:sysClr val="windowText" lastClr="000000"/>
              </a:solidFill>
              <a:prstDash val="solid"/>
              <a:miter lim="800000"/>
              <a:tailEnd type="triangle"/>
            </a:ln>
            <a:effectLst/>
          </p:spPr>
        </p:cxnSp>
      </p:grpSp>
      <p:sp>
        <p:nvSpPr>
          <p:cNvPr id="19" name="Rectangle 18"/>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0" name="Rectangle 19"/>
          <p:cNvSpPr/>
          <p:nvPr/>
        </p:nvSpPr>
        <p:spPr>
          <a:xfrm>
            <a:off x="9033004" y="597755"/>
            <a:ext cx="2626040" cy="621709"/>
          </a:xfrm>
          <a:prstGeom prst="rect">
            <a:avLst/>
          </a:prstGeom>
        </p:spPr>
        <p:txBody>
          <a:bodyPr wrap="none">
            <a:spAutoFit/>
          </a:bodyPr>
          <a:lstStyle/>
          <a:p>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2.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Les espaces communs </a:t>
            </a:r>
          </a:p>
          <a:p>
            <a:pPr>
              <a:lnSpc>
                <a:spcPct val="115000"/>
              </a:lnSpc>
              <a:spcAft>
                <a:spcPts val="800"/>
              </a:spcAft>
            </a:pPr>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à tous les navires.</a:t>
            </a:r>
            <a:endParaRPr lang="fr-F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Bouton d'action : Informations 20">
            <a:hlinkClick r:id="rId3" action="ppaction://hlinksldjump" highlightClick="1"/>
          </p:cNvPr>
          <p:cNvSpPr/>
          <p:nvPr/>
        </p:nvSpPr>
        <p:spPr>
          <a:xfrm>
            <a:off x="9277679" y="2651184"/>
            <a:ext cx="336584" cy="329321"/>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5365139" y="2321863"/>
            <a:ext cx="6096000" cy="658642"/>
          </a:xfrm>
          <a:prstGeom prst="rect">
            <a:avLst/>
          </a:prstGeom>
        </p:spPr>
        <p:txBody>
          <a:bodyPr>
            <a:spAutoFit/>
          </a:bodyPr>
          <a:lstStyle/>
          <a:p>
            <a:pPr>
              <a:lnSpc>
                <a:spcPct val="115000"/>
              </a:lnSpc>
              <a:spcAft>
                <a:spcPts val="0"/>
              </a:spcAft>
            </a:pPr>
            <a:r>
              <a:rPr lang="fr-F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2: </a:t>
            </a:r>
            <a:r>
              <a:rPr lang="fr-FR" sz="1600" u="sng" dirty="0">
                <a:solidFill>
                  <a:srgbClr val="000000"/>
                </a:solidFill>
                <a:latin typeface="Arial" panose="020B0604020202020204" pitchFamily="34" charset="0"/>
                <a:ea typeface="Calibri" panose="020F0502020204030204" pitchFamily="34" charset="0"/>
                <a:cs typeface="Times New Roman" panose="02020603050405020304" pitchFamily="18" charset="0"/>
              </a:rPr>
              <a:t>Le pont arrière:</a:t>
            </a:r>
            <a:r>
              <a:rPr lang="fr-F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 Espace qui permet d’effectuer les </a:t>
            </a:r>
            <a:r>
              <a:rPr lang="fr-FR" sz="1600" dirty="0">
                <a:latin typeface="Arial" panose="020B0604020202020204" pitchFamily="34" charset="0"/>
                <a:ea typeface="Calibri" panose="020F0502020204030204" pitchFamily="34" charset="0"/>
                <a:cs typeface="Times New Roman" panose="02020603050405020304" pitchFamily="18" charset="0"/>
              </a:rPr>
              <a:t>manœuvres d'accostage et </a:t>
            </a:r>
            <a:r>
              <a:rPr lang="fr-F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l’amarrage contre un quai.</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 1" descr="Inscriptions à l&amp;#39;examen du BIMer et du CAEIMER session 2022 - éduscol STI">
            <a:extLst>
              <a:ext uri="{FF2B5EF4-FFF2-40B4-BE49-F238E27FC236}">
                <a16:creationId xmlns:a16="http://schemas.microsoft.com/office/drawing/2014/main" id="{3829E923-2F83-CDA0-B9E5-2F8A4FCAAC58}"/>
              </a:ext>
            </a:extLst>
          </p:cNvPr>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6693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0" name="Rectangle 19"/>
          <p:cNvSpPr/>
          <p:nvPr/>
        </p:nvSpPr>
        <p:spPr>
          <a:xfrm>
            <a:off x="9033004" y="597755"/>
            <a:ext cx="2626040" cy="621709"/>
          </a:xfrm>
          <a:prstGeom prst="rect">
            <a:avLst/>
          </a:prstGeom>
        </p:spPr>
        <p:txBody>
          <a:bodyPr wrap="none">
            <a:spAutoFit/>
          </a:bodyPr>
          <a:lstStyle/>
          <a:p>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2.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Les espaces communs </a:t>
            </a:r>
          </a:p>
          <a:p>
            <a:pPr>
              <a:lnSpc>
                <a:spcPct val="115000"/>
              </a:lnSpc>
              <a:spcAft>
                <a:spcPts val="800"/>
              </a:spcAft>
            </a:pPr>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à tous les navires.</a:t>
            </a:r>
            <a:endParaRPr lang="fr-F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3" name="Groupe 22"/>
          <p:cNvGrpSpPr/>
          <p:nvPr/>
        </p:nvGrpSpPr>
        <p:grpSpPr>
          <a:xfrm>
            <a:off x="876880" y="2967099"/>
            <a:ext cx="5735685" cy="1632811"/>
            <a:chOff x="0" y="0"/>
            <a:chExt cx="4800600" cy="1214755"/>
          </a:xfrm>
        </p:grpSpPr>
        <p:grpSp>
          <p:nvGrpSpPr>
            <p:cNvPr id="24" name="Groupe 23"/>
            <p:cNvGrpSpPr/>
            <p:nvPr/>
          </p:nvGrpSpPr>
          <p:grpSpPr>
            <a:xfrm>
              <a:off x="0" y="0"/>
              <a:ext cx="4171950" cy="1214755"/>
              <a:chOff x="0" y="0"/>
              <a:chExt cx="4171950" cy="1214755"/>
            </a:xfrm>
          </p:grpSpPr>
          <p:grpSp>
            <p:nvGrpSpPr>
              <p:cNvPr id="27" name="Groupe 26"/>
              <p:cNvGrpSpPr/>
              <p:nvPr/>
            </p:nvGrpSpPr>
            <p:grpSpPr>
              <a:xfrm>
                <a:off x="0" y="0"/>
                <a:ext cx="4171950" cy="1214755"/>
                <a:chOff x="0" y="0"/>
                <a:chExt cx="4171950" cy="1214755"/>
              </a:xfrm>
            </p:grpSpPr>
            <p:pic>
              <p:nvPicPr>
                <p:cNvPr id="30" name="Image 29" descr="https://static.abcroisiere.com/images/fr/navires/navire,celebrity-eclipse,476,186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71950" cy="1214755"/>
                </a:xfrm>
                <a:prstGeom prst="rect">
                  <a:avLst/>
                </a:prstGeom>
                <a:noFill/>
                <a:ln>
                  <a:noFill/>
                </a:ln>
              </p:spPr>
            </p:pic>
            <p:cxnSp>
              <p:nvCxnSpPr>
                <p:cNvPr id="31" name="Connecteur droit 30"/>
                <p:cNvCxnSpPr/>
                <p:nvPr/>
              </p:nvCxnSpPr>
              <p:spPr>
                <a:xfrm flipV="1">
                  <a:off x="657225" y="190500"/>
                  <a:ext cx="0" cy="876300"/>
                </a:xfrm>
                <a:prstGeom prst="line">
                  <a:avLst/>
                </a:prstGeom>
                <a:noFill/>
                <a:ln w="15875" cap="flat" cmpd="sng" algn="ctr">
                  <a:solidFill>
                    <a:sysClr val="windowText" lastClr="000000"/>
                  </a:solidFill>
                  <a:prstDash val="solid"/>
                  <a:miter lim="800000"/>
                </a:ln>
                <a:effectLst/>
              </p:spPr>
            </p:cxnSp>
            <p:cxnSp>
              <p:nvCxnSpPr>
                <p:cNvPr id="32" name="Connecteur droit 31"/>
                <p:cNvCxnSpPr/>
                <p:nvPr/>
              </p:nvCxnSpPr>
              <p:spPr>
                <a:xfrm flipV="1">
                  <a:off x="419100" y="200025"/>
                  <a:ext cx="9525" cy="923925"/>
                </a:xfrm>
                <a:prstGeom prst="line">
                  <a:avLst/>
                </a:prstGeom>
                <a:noFill/>
                <a:ln w="15875" cap="flat" cmpd="sng" algn="ctr">
                  <a:solidFill>
                    <a:sysClr val="windowText" lastClr="000000"/>
                  </a:solidFill>
                  <a:prstDash val="solid"/>
                  <a:miter lim="800000"/>
                </a:ln>
                <a:effectLst/>
              </p:spPr>
            </p:cxnSp>
          </p:grpSp>
          <p:sp>
            <p:nvSpPr>
              <p:cNvPr id="28" name="Zone de texte 408942"/>
              <p:cNvSpPr txBox="1"/>
              <p:nvPr/>
            </p:nvSpPr>
            <p:spPr>
              <a:xfrm>
                <a:off x="266700" y="28575"/>
                <a:ext cx="333375" cy="238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01</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Zone de texte 408943"/>
              <p:cNvSpPr txBox="1"/>
              <p:nvPr/>
            </p:nvSpPr>
            <p:spPr>
              <a:xfrm>
                <a:off x="485775" y="38100"/>
                <a:ext cx="333375" cy="2381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200" dirty="0">
                    <a:effectLst/>
                    <a:latin typeface="Arial" panose="020B0604020202020204" pitchFamily="34" charset="0"/>
                    <a:ea typeface="Calibri" panose="020F0502020204030204" pitchFamily="34" charset="0"/>
                    <a:cs typeface="Times New Roman" panose="02020603050405020304" pitchFamily="18" charset="0"/>
                  </a:rPr>
                  <a:t>02</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5" name="Accolade fermante 24"/>
            <p:cNvSpPr/>
            <p:nvPr/>
          </p:nvSpPr>
          <p:spPr>
            <a:xfrm>
              <a:off x="4171950" y="276225"/>
              <a:ext cx="247650" cy="847725"/>
            </a:xfrm>
            <a:prstGeom prst="rightBrace">
              <a:avLst>
                <a:gd name="adj1" fmla="val 71491"/>
                <a:gd name="adj2" fmla="val 49115"/>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6" name="Zone de texte 408946"/>
            <p:cNvSpPr txBox="1"/>
            <p:nvPr/>
          </p:nvSpPr>
          <p:spPr>
            <a:xfrm flipH="1">
              <a:off x="4391025" y="561975"/>
              <a:ext cx="409575" cy="2762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400" dirty="0">
                  <a:effectLst/>
                  <a:latin typeface="Arial" panose="020B0604020202020204" pitchFamily="34" charset="0"/>
                  <a:ea typeface="Calibri" panose="020F0502020204030204" pitchFamily="34" charset="0"/>
                  <a:cs typeface="Times New Roman" panose="02020603050405020304" pitchFamily="18" charset="0"/>
                </a:rPr>
                <a:t>4</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3" name="Image 32"/>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5924019" y="1650139"/>
            <a:ext cx="5911387" cy="3146040"/>
          </a:xfrm>
          <a:prstGeom prst="rect">
            <a:avLst/>
          </a:prstGeom>
        </p:spPr>
      </p:pic>
      <p:sp>
        <p:nvSpPr>
          <p:cNvPr id="2" name="Rectangle 1"/>
          <p:cNvSpPr/>
          <p:nvPr/>
        </p:nvSpPr>
        <p:spPr>
          <a:xfrm>
            <a:off x="1076072" y="5067387"/>
            <a:ext cx="10094278" cy="375487"/>
          </a:xfrm>
          <a:prstGeom prst="rect">
            <a:avLst/>
          </a:prstGeom>
        </p:spPr>
        <p:txBody>
          <a:bodyPr wrap="square">
            <a:spAutoFit/>
          </a:bodyPr>
          <a:lstStyle/>
          <a:p>
            <a:pPr>
              <a:lnSpc>
                <a:spcPct val="115000"/>
              </a:lnSpc>
              <a:spcAft>
                <a:spcPts val="0"/>
              </a:spcAft>
            </a:pPr>
            <a:r>
              <a:rPr lang="fr-F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4. </a:t>
            </a:r>
            <a:r>
              <a:rPr lang="fr-FR" sz="1600" u="sng" dirty="0">
                <a:solidFill>
                  <a:srgbClr val="000000"/>
                </a:solidFill>
                <a:latin typeface="Arial" panose="020B0604020202020204" pitchFamily="34" charset="0"/>
                <a:ea typeface="Calibri" panose="020F0502020204030204" pitchFamily="34" charset="0"/>
                <a:cs typeface="Times New Roman" panose="02020603050405020304" pitchFamily="18" charset="0"/>
              </a:rPr>
              <a:t>Les différents ponts :</a:t>
            </a:r>
            <a:r>
              <a:rPr lang="fr-FR" sz="1600" dirty="0">
                <a:solidFill>
                  <a:srgbClr val="000000"/>
                </a:solidFill>
                <a:latin typeface="Arial" panose="020B0604020202020204" pitchFamily="34" charset="0"/>
                <a:ea typeface="Calibri" panose="020F0502020204030204" pitchFamily="34" charset="0"/>
                <a:cs typeface="Times New Roman" panose="02020603050405020304" pitchFamily="18" charset="0"/>
              </a:rPr>
              <a:t> Un pont est une plateforme qui constitue les différents étages et espaces du navire.</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 2" descr="Inscriptions à l&amp;#39;examen du BIMer et du CAEIMER session 2022 - éduscol STI">
            <a:extLst>
              <a:ext uri="{FF2B5EF4-FFF2-40B4-BE49-F238E27FC236}">
                <a16:creationId xmlns:a16="http://schemas.microsoft.com/office/drawing/2014/main" id="{175441E6-7C00-23C1-59EE-695AA7127108}"/>
              </a:ext>
            </a:extLst>
          </p:cNvPr>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9751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307938" y="526012"/>
            <a:ext cx="6850812" cy="707886"/>
          </a:xfrm>
          <a:prstGeom prst="rect">
            <a:avLst/>
          </a:prstGeom>
          <a:noFill/>
        </p:spPr>
        <p:txBody>
          <a:bodyPr wrap="square" lIns="91440" tIns="45720" rIns="91440" bIns="45720">
            <a:spAutoFit/>
          </a:bodyPr>
          <a:lstStyle/>
          <a:p>
            <a:pPr algn="ctr"/>
            <a:r>
              <a:rPr lang="fr-FR" sz="4000" b="1" cap="none" spc="0" dirty="0">
                <a:ln w="0"/>
                <a:solidFill>
                  <a:schemeClr val="accent1"/>
                </a:solidFill>
                <a:effectLst>
                  <a:outerShdw blurRad="38100" dist="25400" dir="5400000" algn="ctr" rotWithShape="0">
                    <a:srgbClr val="6E747A">
                      <a:alpha val="43000"/>
                    </a:srgbClr>
                  </a:outerShdw>
                </a:effectLst>
              </a:rPr>
              <a:t>Les espaces et leurs fonctions</a:t>
            </a:r>
          </a:p>
        </p:txBody>
      </p:sp>
      <p:sp>
        <p:nvSpPr>
          <p:cNvPr id="20" name="Rectangle 19"/>
          <p:cNvSpPr/>
          <p:nvPr/>
        </p:nvSpPr>
        <p:spPr>
          <a:xfrm>
            <a:off x="9033004" y="597755"/>
            <a:ext cx="2626040" cy="621709"/>
          </a:xfrm>
          <a:prstGeom prst="rect">
            <a:avLst/>
          </a:prstGeom>
        </p:spPr>
        <p:txBody>
          <a:bodyPr wrap="none">
            <a:spAutoFit/>
          </a:bodyPr>
          <a:lstStyle/>
          <a:p>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2.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Les espaces communs </a:t>
            </a:r>
          </a:p>
          <a:p>
            <a:pPr>
              <a:lnSpc>
                <a:spcPct val="115000"/>
              </a:lnSpc>
              <a:spcAft>
                <a:spcPts val="800"/>
              </a:spcAft>
            </a:pPr>
            <a:r>
              <a:rPr lang="fr-FR" sz="1600"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fr-FR" sz="1600" u="sng" dirty="0">
                <a:solidFill>
                  <a:srgbClr val="FF0000"/>
                </a:solidFill>
                <a:latin typeface="Arial" panose="020B0604020202020204" pitchFamily="34" charset="0"/>
                <a:ea typeface="Calibri" panose="020F0502020204030204" pitchFamily="34" charset="0"/>
                <a:cs typeface="Times New Roman" panose="02020603050405020304" pitchFamily="18" charset="0"/>
              </a:rPr>
              <a:t>à tous les navires.</a:t>
            </a:r>
            <a:endParaRPr lang="fr-F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1" name="Groupe 20"/>
          <p:cNvGrpSpPr/>
          <p:nvPr/>
        </p:nvGrpSpPr>
        <p:grpSpPr>
          <a:xfrm>
            <a:off x="1893514" y="1379078"/>
            <a:ext cx="7547021" cy="2477860"/>
            <a:chOff x="0" y="0"/>
            <a:chExt cx="6229350" cy="1937385"/>
          </a:xfrm>
        </p:grpSpPr>
        <p:grpSp>
          <p:nvGrpSpPr>
            <p:cNvPr id="22" name="Groupe 21"/>
            <p:cNvGrpSpPr/>
            <p:nvPr/>
          </p:nvGrpSpPr>
          <p:grpSpPr>
            <a:xfrm>
              <a:off x="0" y="0"/>
              <a:ext cx="6229350" cy="1937385"/>
              <a:chOff x="0" y="0"/>
              <a:chExt cx="6229350" cy="1937385"/>
            </a:xfrm>
          </p:grpSpPr>
          <p:pic>
            <p:nvPicPr>
              <p:cNvPr id="38" name="Image 37" descr="Bateau 3d : images, photos et images vectorielles de stock | Shutterstock"/>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5714" b="29643"/>
              <a:stretch/>
            </p:blipFill>
            <p:spPr bwMode="auto">
              <a:xfrm flipH="1">
                <a:off x="0" y="0"/>
                <a:ext cx="6229350" cy="1937385"/>
              </a:xfrm>
              <a:prstGeom prst="rect">
                <a:avLst/>
              </a:prstGeom>
              <a:noFill/>
              <a:ln>
                <a:noFill/>
              </a:ln>
              <a:extLst>
                <a:ext uri="{53640926-AAD7-44D8-BBD7-CCE9431645EC}">
                  <a14:shadowObscured xmlns:a14="http://schemas.microsoft.com/office/drawing/2010/main"/>
                </a:ext>
              </a:extLst>
            </p:spPr>
          </p:pic>
          <p:cxnSp>
            <p:nvCxnSpPr>
              <p:cNvPr id="39" name="Connecteur droit avec flèche 38"/>
              <p:cNvCxnSpPr/>
              <p:nvPr/>
            </p:nvCxnSpPr>
            <p:spPr>
              <a:xfrm flipH="1">
                <a:off x="5019675" y="628650"/>
                <a:ext cx="704850" cy="523875"/>
              </a:xfrm>
              <a:prstGeom prst="straightConnector1">
                <a:avLst/>
              </a:prstGeom>
              <a:noFill/>
              <a:ln w="22225" cap="flat" cmpd="sng" algn="ctr">
                <a:solidFill>
                  <a:sysClr val="windowText" lastClr="000000"/>
                </a:solidFill>
                <a:prstDash val="solid"/>
                <a:miter lim="800000"/>
                <a:tailEnd type="triangle"/>
              </a:ln>
              <a:effectLst/>
            </p:spPr>
          </p:cxnSp>
          <p:sp>
            <p:nvSpPr>
              <p:cNvPr id="40" name="Ellipse 39"/>
              <p:cNvSpPr/>
              <p:nvPr/>
            </p:nvSpPr>
            <p:spPr>
              <a:xfrm>
                <a:off x="2571750" y="1095375"/>
                <a:ext cx="2447925" cy="142875"/>
              </a:xfrm>
              <a:prstGeom prst="ellipse">
                <a:avLst/>
              </a:prstGeom>
              <a:noFill/>
              <a:ln w="22225" cap="flat" cmpd="sng" algn="ctr">
                <a:solidFill>
                  <a:sysClr val="windowText" lastClr="000000"/>
                </a:solidFill>
                <a:prstDash val="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41" name="Zone de texte 408948"/>
              <p:cNvSpPr txBox="1"/>
              <p:nvPr/>
            </p:nvSpPr>
            <p:spPr>
              <a:xfrm flipH="1">
                <a:off x="5600700" y="428625"/>
                <a:ext cx="409575" cy="2762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5</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cxnSp>
          <p:nvCxnSpPr>
            <p:cNvPr id="34" name="Connecteur droit avec flèche 33"/>
            <p:cNvCxnSpPr/>
            <p:nvPr/>
          </p:nvCxnSpPr>
          <p:spPr>
            <a:xfrm flipH="1">
              <a:off x="4524375" y="276225"/>
              <a:ext cx="704850" cy="523875"/>
            </a:xfrm>
            <a:prstGeom prst="straightConnector1">
              <a:avLst/>
            </a:prstGeom>
            <a:noFill/>
            <a:ln w="22225" cap="flat" cmpd="sng" algn="ctr">
              <a:solidFill>
                <a:sysClr val="windowText" lastClr="000000"/>
              </a:solidFill>
              <a:prstDash val="solid"/>
              <a:miter lim="800000"/>
              <a:tailEnd type="triangle"/>
            </a:ln>
            <a:effectLst/>
          </p:spPr>
        </p:cxnSp>
        <p:cxnSp>
          <p:nvCxnSpPr>
            <p:cNvPr id="35" name="Connecteur droit avec flèche 34"/>
            <p:cNvCxnSpPr/>
            <p:nvPr/>
          </p:nvCxnSpPr>
          <p:spPr>
            <a:xfrm flipH="1">
              <a:off x="2524125" y="400050"/>
              <a:ext cx="219075" cy="552450"/>
            </a:xfrm>
            <a:prstGeom prst="straightConnector1">
              <a:avLst/>
            </a:prstGeom>
            <a:noFill/>
            <a:ln w="22225" cap="flat" cmpd="sng" algn="ctr">
              <a:solidFill>
                <a:sysClr val="windowText" lastClr="000000"/>
              </a:solidFill>
              <a:prstDash val="solid"/>
              <a:miter lim="800000"/>
              <a:tailEnd type="triangle"/>
            </a:ln>
            <a:effectLst/>
          </p:spPr>
        </p:cxnSp>
        <p:sp>
          <p:nvSpPr>
            <p:cNvPr id="36" name="Zone de texte 408952"/>
            <p:cNvSpPr txBox="1"/>
            <p:nvPr/>
          </p:nvSpPr>
          <p:spPr>
            <a:xfrm flipH="1">
              <a:off x="5095875" y="76200"/>
              <a:ext cx="409575" cy="2762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6</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Zone de texte 408953"/>
            <p:cNvSpPr txBox="1"/>
            <p:nvPr/>
          </p:nvSpPr>
          <p:spPr>
            <a:xfrm flipH="1">
              <a:off x="2562225" y="171450"/>
              <a:ext cx="409575" cy="2762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FR" sz="1600" dirty="0">
                  <a:effectLst/>
                  <a:latin typeface="Arial" panose="020B0604020202020204" pitchFamily="34" charset="0"/>
                  <a:ea typeface="Calibri" panose="020F0502020204030204" pitchFamily="34" charset="0"/>
                  <a:cs typeface="Times New Roman" panose="02020603050405020304" pitchFamily="18" charset="0"/>
                </a:rPr>
                <a:t>7</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756924" y="3953262"/>
            <a:ext cx="10754543" cy="658642"/>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5. </a:t>
            </a:r>
            <a:r>
              <a:rPr lang="fr-FR" sz="1600" u="sng" dirty="0">
                <a:latin typeface="Arial" panose="020B0604020202020204" pitchFamily="34" charset="0"/>
                <a:ea typeface="Calibri" panose="020F0502020204030204" pitchFamily="34" charset="0"/>
                <a:cs typeface="Times New Roman" panose="02020603050405020304" pitchFamily="18" charset="0"/>
              </a:rPr>
              <a:t>La coursive :</a:t>
            </a:r>
            <a:r>
              <a:rPr lang="fr-FR" sz="1600" dirty="0">
                <a:latin typeface="Arial" panose="020B0604020202020204" pitchFamily="34" charset="0"/>
                <a:ea typeface="Calibri" panose="020F0502020204030204" pitchFamily="34" charset="0"/>
                <a:cs typeface="Times New Roman" panose="02020603050405020304" pitchFamily="18" charset="0"/>
              </a:rPr>
              <a:t> Passage dans le sens de la longueur du navire qui permet une traversée entre les cabines ou les divers aménagements.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716077" y="4756611"/>
            <a:ext cx="10295793" cy="658642"/>
          </a:xfrm>
          <a:prstGeom prst="rect">
            <a:avLst/>
          </a:prstGeom>
        </p:spPr>
        <p:txBody>
          <a:bodyPr wrap="square">
            <a:spAutoFit/>
          </a:bodyPr>
          <a:lstStyle/>
          <a:p>
            <a:pPr>
              <a:lnSpc>
                <a:spcPct val="115000"/>
              </a:lnSpc>
              <a:spcAft>
                <a:spcPts val="800"/>
              </a:spcAft>
            </a:pPr>
            <a:r>
              <a:rPr lang="fr-FR" sz="1600" dirty="0">
                <a:latin typeface="Arial" panose="020B0604020202020204" pitchFamily="34" charset="0"/>
                <a:ea typeface="Calibri" panose="020F0502020204030204" pitchFamily="34" charset="0"/>
                <a:cs typeface="Times New Roman" panose="02020603050405020304" pitchFamily="18" charset="0"/>
              </a:rPr>
              <a:t>6. </a:t>
            </a:r>
            <a:r>
              <a:rPr lang="fr-FR" sz="1600" u="sng" dirty="0">
                <a:latin typeface="Arial" panose="020B0604020202020204" pitchFamily="34" charset="0"/>
                <a:ea typeface="Calibri" panose="020F0502020204030204" pitchFamily="34" charset="0"/>
                <a:cs typeface="Times New Roman" panose="02020603050405020304" pitchFamily="18" charset="0"/>
              </a:rPr>
              <a:t>Le local radio :</a:t>
            </a:r>
            <a:r>
              <a:rPr lang="fr-FR" sz="1600" dirty="0">
                <a:latin typeface="Arial" panose="020B0604020202020204" pitchFamily="34" charset="0"/>
                <a:ea typeface="Calibri" panose="020F0502020204030204" pitchFamily="34" charset="0"/>
                <a:cs typeface="Times New Roman" panose="02020603050405020304" pitchFamily="18" charset="0"/>
              </a:rPr>
              <a:t> Il regroupe l’ensemble des moyens qui permettent la communication entre les navires ou entre terre et mer.</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707762" y="5586922"/>
            <a:ext cx="10852865" cy="357214"/>
          </a:xfrm>
          <a:prstGeom prst="rect">
            <a:avLst/>
          </a:prstGeom>
        </p:spPr>
        <p:txBody>
          <a:bodyPr wrap="square">
            <a:spAutoFit/>
          </a:bodyPr>
          <a:lstStyle/>
          <a:p>
            <a:pPr>
              <a:lnSpc>
                <a:spcPct val="115000"/>
              </a:lnSpc>
              <a:spcAft>
                <a:spcPts val="0"/>
              </a:spcAft>
            </a:pPr>
            <a:r>
              <a:rPr lang="fr-FR" sz="1600" dirty="0">
                <a:latin typeface="Arial" panose="020B0604020202020204" pitchFamily="34" charset="0"/>
                <a:ea typeface="Calibri" panose="020F0502020204030204" pitchFamily="34" charset="0"/>
                <a:cs typeface="Times New Roman" panose="02020603050405020304" pitchFamily="18" charset="0"/>
              </a:rPr>
              <a:t>7. </a:t>
            </a:r>
            <a:r>
              <a:rPr lang="fr-FR" sz="1600" u="sng" dirty="0">
                <a:latin typeface="Arial" panose="020B0604020202020204" pitchFamily="34" charset="0"/>
                <a:ea typeface="Calibri" panose="020F0502020204030204" pitchFamily="34" charset="0"/>
                <a:cs typeface="Times New Roman" panose="02020603050405020304" pitchFamily="18" charset="0"/>
              </a:rPr>
              <a:t>L’infirmerie :</a:t>
            </a:r>
            <a:r>
              <a:rPr lang="fr-FR" sz="1600" dirty="0">
                <a:latin typeface="Arial" panose="020B0604020202020204" pitchFamily="34" charset="0"/>
                <a:ea typeface="Calibri" panose="020F0502020204030204" pitchFamily="34" charset="0"/>
                <a:cs typeface="Times New Roman" panose="02020603050405020304" pitchFamily="18" charset="0"/>
              </a:rPr>
              <a:t> Elle permet de soigner des maux bénins ou de dispenser les premiers secours.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 name="Bouton d'action : Informations 41">
            <a:hlinkClick r:id="rId3" action="ppaction://hlinksldjump" highlightClick="1"/>
          </p:cNvPr>
          <p:cNvSpPr/>
          <p:nvPr/>
        </p:nvSpPr>
        <p:spPr>
          <a:xfrm>
            <a:off x="2968321" y="4252765"/>
            <a:ext cx="271268" cy="332177"/>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Inscriptions à l&amp;#39;examen du BIMer et du CAEIMER session 2022 - éduscol STI">
            <a:extLst>
              <a:ext uri="{FF2B5EF4-FFF2-40B4-BE49-F238E27FC236}">
                <a16:creationId xmlns:a16="http://schemas.microsoft.com/office/drawing/2014/main" id="{FF6807CF-4BA3-A9C2-7A1C-77034AAF77C6}"/>
              </a:ext>
            </a:extLst>
          </p:cNvPr>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9865" b="22131"/>
          <a:stretch/>
        </p:blipFill>
        <p:spPr bwMode="auto">
          <a:xfrm>
            <a:off x="592184" y="574654"/>
            <a:ext cx="1198245" cy="5501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5218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2000" fill="hold" grpId="0" nodeType="withEffect">
                                  <p:stCondLst>
                                    <p:cond delay="0"/>
                                  </p:stCondLst>
                                  <p:childTnLst>
                                    <p:anim calcmode="discrete" valueType="str">
                                      <p:cBhvr>
                                        <p:cTn id="6" dur="2000" fill="hold"/>
                                        <p:tgtEl>
                                          <p:spTgt spid="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1531</TotalTime>
  <Words>3295</Words>
  <Application>Microsoft Office PowerPoint</Application>
  <PresentationFormat>Grand écran</PresentationFormat>
  <Paragraphs>398</Paragraphs>
  <Slides>65</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65</vt:i4>
      </vt:variant>
    </vt:vector>
  </HeadingPairs>
  <TitlesOfParts>
    <vt:vector size="73" baseType="lpstr">
      <vt:lpstr>Arial</vt:lpstr>
      <vt:lpstr>Arial</vt:lpstr>
      <vt:lpstr>Calibri</vt:lpstr>
      <vt:lpstr>Calibri Light</vt:lpstr>
      <vt:lpstr>PT Serif</vt:lpstr>
      <vt:lpstr>Symbol</vt:lpstr>
      <vt:lpstr>ui-sans-serif</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André</dc:creator>
  <cp:lastModifiedBy>MOUCHET Bruno</cp:lastModifiedBy>
  <cp:revision>121</cp:revision>
  <dcterms:created xsi:type="dcterms:W3CDTF">2022-03-04T18:04:34Z</dcterms:created>
  <dcterms:modified xsi:type="dcterms:W3CDTF">2022-08-30T12:47:44Z</dcterms:modified>
</cp:coreProperties>
</file>